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3A_F9CBD2B3.xml" ContentType="application/vnd.ms-powerpoint.comments+xml"/>
  <Override PartName="/ppt/comments/modernComment_123_D7BCA8F5.xml" ContentType="application/vnd.ms-powerpoint.comments+xml"/>
  <Override PartName="/ppt/comments/modernComment_13B_3B84D7EF.xml" ContentType="application/vnd.ms-powerpoint.comments+xml"/>
  <Override PartName="/ppt/comments/modernComment_12C_EF564B42.xml" ContentType="application/vnd.ms-powerpoint.comments+xml"/>
  <Override PartName="/ppt/comments/modernComment_12E_7B44B4AF.xml" ContentType="application/vnd.ms-powerpoint.comments+xml"/>
  <Override PartName="/ppt/comments/modernComment_131_E6C8656C.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3"/>
  </p:notesMasterIdLst>
  <p:handoutMasterIdLst>
    <p:handoutMasterId r:id="rId24"/>
  </p:handoutMasterIdLst>
  <p:sldIdLst>
    <p:sldId id="282" r:id="rId2"/>
    <p:sldId id="329" r:id="rId3"/>
    <p:sldId id="283" r:id="rId4"/>
    <p:sldId id="318" r:id="rId5"/>
    <p:sldId id="317" r:id="rId6"/>
    <p:sldId id="314" r:id="rId7"/>
    <p:sldId id="291" r:id="rId8"/>
    <p:sldId id="315" r:id="rId9"/>
    <p:sldId id="300" r:id="rId10"/>
    <p:sldId id="302" r:id="rId11"/>
    <p:sldId id="330" r:id="rId12"/>
    <p:sldId id="322" r:id="rId13"/>
    <p:sldId id="292" r:id="rId14"/>
    <p:sldId id="316" r:id="rId15"/>
    <p:sldId id="313" r:id="rId16"/>
    <p:sldId id="294" r:id="rId17"/>
    <p:sldId id="326" r:id="rId18"/>
    <p:sldId id="327" r:id="rId19"/>
    <p:sldId id="305" r:id="rId20"/>
    <p:sldId id="331" r:id="rId21"/>
    <p:sldId id="28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E8E1D3"/>
    <a:srgbClr val="F0CCB4"/>
    <a:srgbClr val="F2B48A"/>
    <a:srgbClr val="E3D5BE"/>
    <a:srgbClr val="D3E2ED"/>
    <a:srgbClr val="ECE3D3"/>
    <a:srgbClr val="C3E3E0"/>
    <a:srgbClr val="F5B949"/>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31" autoAdjust="0"/>
  </p:normalViewPr>
  <p:slideViewPr>
    <p:cSldViewPr snapToGrid="0">
      <p:cViewPr>
        <p:scale>
          <a:sx n="75" d="100"/>
          <a:sy n="75" d="100"/>
        </p:scale>
        <p:origin x="2100" y="600"/>
      </p:cViewPr>
      <p:guideLst/>
    </p:cSldViewPr>
  </p:slideViewPr>
  <p:notesTextViewPr>
    <p:cViewPr>
      <p:scale>
        <a:sx n="75" d="100"/>
        <a:sy n="75"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42"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3_D7BCA8F5.xml><?xml version="1.0" encoding="utf-8"?>
<p188:cmLst xmlns:a="http://schemas.openxmlformats.org/drawingml/2006/main" xmlns:r="http://schemas.openxmlformats.org/officeDocument/2006/relationships" xmlns:p188="http://schemas.microsoft.com/office/powerpoint/2018/8/main">
  <p188:cm id="{39CCB56F-BC14-474E-90C0-3C2E6C658292}" authorId="{C4EAD7F8-6855-1C8A-C0B4-192DB6F3CAB6}" created="2022-10-20T03:32:55.997">
    <ac:txMkLst xmlns:ac="http://schemas.microsoft.com/office/drawing/2013/main/command">
      <pc:docMk xmlns:pc="http://schemas.microsoft.com/office/powerpoint/2013/main/command"/>
      <pc:sldMk xmlns:pc="http://schemas.microsoft.com/office/powerpoint/2013/main/command" cId="3619465461" sldId="291"/>
      <ac:spMk id="15" creationId="{3D04ED5F-AC37-628D-18A8-676F8FB9B26D}"/>
      <ac:txMk cp="138" len="10">
        <ac:context len="202" hash="73189273"/>
      </ac:txMk>
    </ac:txMkLst>
    <p188:pos x="2298770" y="1174927"/>
    <p188:replyLst>
      <p188:reply id="{03B927C0-10E0-4B20-A0E4-D14166D655B6}" authorId="{F42710ED-ADE7-13A4-64E1-42EFCE9EAFDC}" created="2022-10-20T13:11:54.231">
        <p188:txBody>
          <a:bodyPr/>
          <a:lstStyle/>
          <a:p>
            <a:r>
              <a:rPr lang="ko-KR" altLang="en-US"/>
              <a:t>1D audio file has small capacity than 2D image file. 어뗘?
- 희선</a:t>
            </a:r>
          </a:p>
        </p188:txBody>
      </p188:reply>
      <p188:reply id="{69DF6C8D-4AEB-402B-BA12-93D607788D7F}" authorId="{CE123B0B-2B17-1EE5-B3EC-CB759C8D55D0}" created="2022-10-20T13:23:57.007">
        <p188:txBody>
          <a:bodyPr/>
          <a:lstStyle/>
          <a:p>
            <a:r>
              <a:rPr lang="ko-KR" altLang="en-US"/>
              <a:t>좋아 volumn안하고 capacity 해도 괜찮을지 좀 찾아볼게</a:t>
            </a:r>
          </a:p>
        </p188:txBody>
      </p188:reply>
      <p188:reply id="{F8DD78ED-8E22-4A93-ABAD-B3E8D8979077}" authorId="{CE123B0B-2B17-1EE5-B3EC-CB759C8D55D0}" created="2022-10-20T13:51:45.127">
        <p188:txBody>
          <a:bodyPr/>
          <a:lstStyle/>
          <a:p>
            <a:r>
              <a:rPr lang="ko-KR" altLang="en-US"/>
              <a:t>voiume vs size..</a:t>
            </a:r>
          </a:p>
        </p188:txBody>
      </p188:reply>
    </p188:replyLst>
    <p188:txBody>
      <a:bodyPr/>
      <a:lstStyle/>
      <a:p>
        <a:r>
          <a:rPr lang="ko-KR" altLang="en-US"/>
          <a:t>better보단... 용량이 작다 전송이 빠르다~ 이런식으로 쓰는게 좋을 듯</a:t>
        </a:r>
      </a:p>
    </p188:txBody>
  </p188:cm>
</p188:cmLst>
</file>

<file path=ppt/comments/modernComment_12C_EF564B42.xml><?xml version="1.0" encoding="utf-8"?>
<p188:cmLst xmlns:a="http://schemas.openxmlformats.org/drawingml/2006/main" xmlns:r="http://schemas.openxmlformats.org/officeDocument/2006/relationships" xmlns:p188="http://schemas.microsoft.com/office/powerpoint/2018/8/main">
  <p188:cm id="{B3EE1F4D-0BAA-41A4-A8EC-2E0920D3ABB0}" authorId="{CE123B0B-2B17-1EE5-B3EC-CB759C8D55D0}" created="2022-10-21T13:35:01.109">
    <pc:sldMkLst xmlns:pc="http://schemas.microsoft.com/office/powerpoint/2013/main/command">
      <pc:docMk/>
      <pc:sldMk cId="4015409986" sldId="300"/>
    </pc:sldMkLst>
    <p188:txBody>
      <a:bodyPr/>
      <a:lstStyle/>
      <a:p>
        <a:r>
          <a:rPr lang="ko-KR" altLang="en-US"/>
          <a:t>숫자만 보면 8:2인지 모르니까 비율 적는거 어때?</a:t>
        </a:r>
      </a:p>
    </p188:txBody>
  </p188:cm>
</p188:cmLst>
</file>

<file path=ppt/comments/modernComment_12E_7B44B4AF.xml><?xml version="1.0" encoding="utf-8"?>
<p188:cmLst xmlns:a="http://schemas.openxmlformats.org/drawingml/2006/main" xmlns:r="http://schemas.openxmlformats.org/officeDocument/2006/relationships" xmlns:p188="http://schemas.microsoft.com/office/powerpoint/2018/8/main">
  <p188:cm id="{4DDACF3A-0CF9-451D-A58B-7578A2DDA387}" authorId="{F42710ED-ADE7-13A4-64E1-42EFCE9EAFDC}" status="resolved" created="2022-10-19T22:15:35.017" complete="100000">
    <pc:sldMkLst xmlns:pc="http://schemas.microsoft.com/office/powerpoint/2013/main/command">
      <pc:docMk/>
      <pc:sldMk cId="2068100271" sldId="302"/>
    </pc:sldMkLst>
    <p188:replyLst>
      <p188:reply id="{46D4E35C-1D0F-413B-A077-18AD39E90613}" authorId="{C4EAD7F8-6855-1C8A-C0B4-192DB6F3CAB6}" created="2022-10-20T03:41:12.296">
        <p188:txBody>
          <a:bodyPr/>
          <a:lstStyle/>
          <a:p>
            <a:r>
              <a:rPr lang="ko-KR" altLang="en-US"/>
              <a:t>그게 좋을듯~</a:t>
            </a:r>
          </a:p>
        </p188:txBody>
      </p188:reply>
    </p188:replyLst>
    <p188:txBody>
      <a:bodyPr/>
      <a:lstStyle/>
      <a:p>
        <a:r>
          <a:rPr lang="ko-KR" altLang="en-US"/>
          <a:t>여기 큰제목 Methodology에 밑에 machine learning에다가 overal architecture 이런식으로 하면 별로일까요 ?!?! - 희선</a:t>
        </a:r>
      </a:p>
    </p188:txBody>
  </p188:cm>
  <p188:cm id="{644548C6-56D1-48D0-8256-A7D84A228182}" authorId="{C4EAD7F8-6855-1C8A-C0B4-192DB6F3CAB6}" status="resolved" created="2022-10-20T03:46:28.635" complete="100000">
    <pc:sldMkLst xmlns:pc="http://schemas.microsoft.com/office/powerpoint/2013/main/command">
      <pc:docMk/>
      <pc:sldMk cId="2068100271" sldId="302"/>
    </pc:sldMkLst>
    <p188:txBody>
      <a:bodyPr/>
      <a:lstStyle/>
      <a:p>
        <a:r>
          <a:rPr lang="ko-KR" altLang="en-US"/>
          <a:t>.&lt;- 굳이 이거 설명하기 전에~ 이거 설명할게라는 말 안해도 될 것같아요
말 꼬일수도 있고...그냥 다음장에 좀더 구체적으로 오디오 학습시키는 방법 설명할게여 ~ 하거나 전제적인 오버뷰 먼저 설명할게요 ~하는게 좋을듯!! first of all이나  in advance</a:t>
        </a:r>
      </a:p>
    </p188:txBody>
  </p188:cm>
</p188:cmLst>
</file>

<file path=ppt/comments/modernComment_131_E6C8656C.xml><?xml version="1.0" encoding="utf-8"?>
<p188:cmLst xmlns:a="http://schemas.openxmlformats.org/drawingml/2006/main" xmlns:r="http://schemas.openxmlformats.org/officeDocument/2006/relationships" xmlns:p188="http://schemas.microsoft.com/office/powerpoint/2018/8/main">
  <p188:cm id="{D5078064-9224-40EF-B271-ED384E6C0383}" authorId="{C4EAD7F8-6855-1C8A-C0B4-192DB6F3CAB6}" created="2022-10-21T14:22:56.644">
    <pc:sldMkLst xmlns:pc="http://schemas.microsoft.com/office/powerpoint/2013/main/command">
      <pc:docMk/>
      <pc:sldMk cId="3871892844" sldId="305"/>
    </pc:sldMkLst>
    <p188:txBody>
      <a:bodyPr/>
      <a:lstStyle/>
      <a:p>
        <a:r>
          <a:rPr lang="ko-KR" altLang="en-US"/>
          <a:t>너무 굿이요
한가지 건의사항이여
current future 전에 💡Experiment 넣는거 어때요~</a:t>
        </a:r>
      </a:p>
    </p188:txBody>
  </p188:cm>
</p188:cmLst>
</file>

<file path=ppt/comments/modernComment_13A_F9CBD2B3.xml><?xml version="1.0" encoding="utf-8"?>
<p188:cmLst xmlns:a="http://schemas.openxmlformats.org/drawingml/2006/main" xmlns:r="http://schemas.openxmlformats.org/officeDocument/2006/relationships" xmlns:p188="http://schemas.microsoft.com/office/powerpoint/2018/8/main">
  <p188:cm id="{A241CF9D-122A-4F0A-B47B-2C5E2265D9A7}" authorId="{F42710ED-ADE7-13A4-64E1-42EFCE9EAFDC}" status="resolved" created="2022-10-19T22:17:23.086">
    <pc:sldMkLst xmlns:pc="http://schemas.microsoft.com/office/powerpoint/2013/main/command">
      <pc:docMk/>
      <pc:sldMk cId="359514257" sldId="296"/>
    </pc:sldMkLst>
    <p188:replyLst>
      <p188:reply id="{4D4AE641-8B59-4D11-A29E-9469308DACD2}" authorId="{75A49F81-EE47-AFD7-FC42-C3405AF02115}" created="2022-10-20T02:58:04.399">
        <p188:txBody>
          <a:bodyPr/>
          <a:lstStyle/>
          <a:p>
            <a:r>
              <a:rPr lang="ko-KR" altLang="en-US"/>
              <a:t>넵 바꾼거 저도 흐름 괜찮은 것 같아요 - 영빈</a:t>
            </a:r>
          </a:p>
        </p188:txBody>
      </p188:reply>
    </p188:replyLst>
    <p188:txBody>
      <a:bodyPr/>
      <a:lstStyle/>
      <a:p>
        <a:r>
          <a:rPr lang="ko-KR" altLang="en-US"/>
          <a:t>여긴 큰제목 introduction에 작은제목 platform architecture ?!?! - 희선
내가 슬라이드 순서를 좀 바꿨는데 괜찮을까요 
나중에 저의 의견을 들어주세용</a:t>
        </a:r>
      </a:p>
    </p188:txBody>
  </p188:cm>
  <p188:cm id="{CE6C70B2-FB89-4602-AA9B-9BB5CCA72534}" authorId="{C4EAD7F8-6855-1C8A-C0B4-192DB6F3CAB6}" status="resolved" created="2022-10-20T02:39:44.965" complete="100000">
    <pc:sldMkLst xmlns:pc="http://schemas.microsoft.com/office/powerpoint/2013/main/command">
      <pc:docMk/>
      <pc:sldMk cId="359514257" sldId="296"/>
    </pc:sldMkLst>
    <p188:replyLst>
      <p188:reply id="{B7561C1A-38AD-4E3E-88E3-E11D3A357909}" authorId="{75A49F81-EE47-AFD7-FC42-C3405AF02115}" created="2022-10-20T02:57:29.789">
        <p188:txBody>
          <a:bodyPr/>
          <a:lstStyle/>
          <a:p>
            <a:r>
              <a:rPr lang="ko-KR" altLang="en-US"/>
              <a:t>팀을 소개한다기보다는 우리가 이 머신러닝부분을 진행한다고 언급정도만 하고 넘어가면 될 것같아요 -영빈</a:t>
            </a:r>
          </a:p>
        </p188:txBody>
      </p188:reply>
      <p188:reply id="{A5469B12-7B1E-4A45-AFDD-63A94821F9EE}" authorId="{C4EAD7F8-6855-1C8A-C0B4-192DB6F3CAB6}" created="2022-10-20T03:46:14.688">
        <p188:txBody>
          <a:bodyPr/>
          <a:lstStyle/>
          <a:p>
            <a:r>
              <a:rPr lang="ko-KR" altLang="en-US"/>
              <a:t>여기에는 그냥 누가 먼저 발표할지 모르겠지지만(team1이 먼저 하면 좋겠지만) 
이런 구조를 띄고 우린 두팀으로 이뤄진다만 말하고 넘어가는 게 좋을 듯? -지현</a:t>
            </a:r>
          </a:p>
        </p188:txBody>
      </p188:reply>
      <p188:reply id="{84133398-ED6F-4B17-B1E3-3EAB52A47CD8}" authorId="{C4EAD7F8-6855-1C8A-C0B4-192DB6F3CAB6}" created="2022-10-20T03:46:54.142">
        <p188:txBody>
          <a:bodyPr/>
          <a:lstStyle/>
          <a:p>
            <a:r>
              <a:rPr lang="ko-KR" altLang="en-US"/>
              <a:t>아니면 안쓰던지? 왜냐면 너무 머신러닝팀이 없다고 느껴져요 -지현</a:t>
            </a:r>
          </a:p>
        </p188:txBody>
      </p188:reply>
      <p188:reply id="{D9C53712-FB99-4120-B9F1-747DEAE737B3}" authorId="{C4EAD7F8-6855-1C8A-C0B4-192DB6F3CAB6}" created="2022-10-20T03:47:09.408">
        <p188:txBody>
          <a:bodyPr/>
          <a:lstStyle/>
          <a:p>
            <a:r>
              <a:rPr lang="ko-KR" altLang="en-US"/>
              <a:t>우리의 노벨티를 말하는 느낌으로 ? -지현</a:t>
            </a:r>
          </a:p>
        </p188:txBody>
      </p188:reply>
      <p188:reply id="{2EACB367-1AD4-4499-9B2F-4EC5A249A202}" authorId="{75A49F81-EE47-AFD7-FC42-C3405AF02115}" created="2022-10-20T03:58:22.652">
        <p188:txBody>
          <a:bodyPr/>
          <a:lstStyle/>
          <a:p>
            <a:r>
              <a:rPr lang="ko-KR" altLang="en-US"/>
              <a:t>어라라.. 머신러닝이 작게 느껴지는거 뭔말인지 알거같아요</a:t>
            </a:r>
          </a:p>
        </p188:txBody>
      </p188:reply>
      <p188:reply id="{E8347CFA-FEE2-48A6-B966-9E9C7B282D2A}" authorId="{CE123B0B-2B17-1EE5-B3EC-CB759C8D55D0}" created="2022-10-20T13:03:51.873">
        <p188:txBody>
          <a:bodyPr/>
          <a:lstStyle/>
          <a:p>
            <a:r>
              <a:rPr lang="ko-KR" altLang="en-US"/>
              <a:t>좌우를 잘라내고 라즈베리 파이안에 머신러닝을 강조하는건?</a:t>
            </a:r>
          </a:p>
        </p188:txBody>
      </p188:reply>
    </p188:replyLst>
    <p188:txBody>
      <a:bodyPr/>
      <a:lstStyle/>
      <a:p>
        <a:r>
          <a:rPr lang="ko-KR" altLang="en-US"/>
          <a:t>여기에 네트워크팀이랑 머신러닝 팀을 소개하는게 조금 이상한것같아요</a:t>
        </a:r>
      </a:p>
    </p188:txBody>
  </p188:cm>
  <p188:cm id="{A158E333-7F67-4321-9243-395D19D1F972}" authorId="{CE123B0B-2B17-1EE5-B3EC-CB759C8D55D0}" status="resolved" created="2022-10-20T13:23:17.787" complete="100000">
    <pc:sldMkLst xmlns:pc="http://schemas.microsoft.com/office/powerpoint/2013/main/command">
      <pc:docMk/>
      <pc:sldMk cId="4190884531" sldId="314"/>
    </pc:sldMkLst>
    <p188:replyLst>
      <p188:reply id="{D3E023EF-C614-46E3-9928-50025B9A1C55}" authorId="{F42710ED-ADE7-13A4-64E1-42EFCE9EAFDC}" created="2022-10-20T13:55:29.753">
        <p188:txBody>
          <a:bodyPr/>
          <a:lstStyle/>
          <a:p>
            <a:r>
              <a:rPr lang="ko-KR" altLang="en-US"/>
              <a:t>6 좋아요 ~ -희선</a:t>
            </a:r>
          </a:p>
        </p188:txBody>
      </p188:reply>
      <p188:reply id="{3304A28E-23BC-4551-A18B-AFF0F7FFA0CD}" authorId="{75A49F81-EE47-AFD7-FC42-C3405AF02115}" created="2022-10-20T14:07:44.236">
        <p188:txBody>
          <a:bodyPr/>
          <a:lstStyle/>
          <a:p>
            <a:r>
              <a:rPr lang="ko-KR" altLang="en-US"/>
              <a:t>사실요 6이 좋은데요.. 아키텍처 정확한건 5가 맞긴해서요ㅠ 찝찝하네용..그치만 여러가지 생각했을땐 6인거같아요</a:t>
            </a:r>
          </a:p>
        </p188:txBody>
      </p188:reply>
      <p188:reply id="{3B14AAF9-F116-49CC-AB37-6125FA88D65B}" authorId="{CE123B0B-2B17-1EE5-B3EC-CB759C8D55D0}" created="2022-10-20T18:40:14.063">
        <p188:txBody>
          <a:bodyPr/>
          <a:lstStyle/>
          <a:p>
            <a:r>
              <a:rPr lang="ko-KR" altLang="en-US"/>
              <a:t>그럼 5,6둘다 남기고 6-&gt;5순으로 한마디 하고 넘어가는건?</a:t>
            </a:r>
          </a:p>
        </p188:txBody>
      </p188:reply>
      <p188:reply id="{E272C21D-4C13-47CC-830C-A826B9C46648}" authorId="{CE123B0B-2B17-1EE5-B3EC-CB759C8D55D0}" created="2022-10-20T18:40:24.688">
        <p188:txBody>
          <a:bodyPr/>
          <a:lstStyle/>
          <a:p>
            <a:r>
              <a:rPr lang="ko-KR" altLang="en-US"/>
              <a:t>누구냐 말투 개킹받네</a:t>
            </a:r>
          </a:p>
        </p188:txBody>
      </p188:reply>
      <p188:reply id="{947A2962-E762-4BEE-AF25-9C9F2428D807}" authorId="{75A49F81-EE47-AFD7-FC42-C3405AF02115}" created="2022-10-20T18:44:20.366">
        <p188:txBody>
          <a:bodyPr/>
          <a:lstStyle/>
          <a:p>
            <a:r>
              <a:rPr lang="ko-KR" altLang="en-US"/>
              <a:t>ㅋㅋㅋ 누구게요</a:t>
            </a:r>
          </a:p>
        </p188:txBody>
      </p188:reply>
    </p188:replyLst>
    <p188:txBody>
      <a:bodyPr/>
      <a:lstStyle/>
      <a:p>
        <a:r>
          <a:rPr lang="ko-KR" altLang="en-US"/>
          <a:t>수정했는데 확인 부탁요~ 5,6페이중에 뭐가 더 나을지</a:t>
        </a:r>
      </a:p>
    </p188:txBody>
  </p188:cm>
</p188:cmLst>
</file>

<file path=ppt/comments/modernComment_13B_3B84D7EF.xml><?xml version="1.0" encoding="utf-8"?>
<p188:cmLst xmlns:a="http://schemas.openxmlformats.org/drawingml/2006/main" xmlns:r="http://schemas.openxmlformats.org/officeDocument/2006/relationships" xmlns:p188="http://schemas.microsoft.com/office/powerpoint/2018/8/main">
  <p188:cm id="{66B1222B-24E8-4DF0-83D6-1A492C58CFDE}" authorId="{CE123B0B-2B17-1EE5-B3EC-CB759C8D55D0}" status="resolved" created="2022-10-20T18:38:17.108" complete="100000">
    <pc:sldMkLst xmlns:pc="http://schemas.microsoft.com/office/powerpoint/2013/main/command">
      <pc:docMk/>
      <pc:sldMk cId="998561775" sldId="315"/>
    </pc:sldMkLst>
    <p188:txBody>
      <a:bodyPr/>
      <a:lstStyle/>
      <a:p>
        <a:r>
          <a:rPr lang="ko-KR" altLang="en-US"/>
          <a:t>수정해주삼</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10/25/2022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60512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650552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cs typeface="Calibri" panose="020F0502020204030204"/>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54281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352902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0">
              <a:buFont typeface="Arial"/>
              <a:buNone/>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198164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77328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90072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09312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10/25/2022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777299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18/10/relationships/comments" Target="../comments/modernComment_12E_7B44B4AF.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31_E6C8656C.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A_F9CBD2B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18/10/relationships/comments" Target="../comments/modernComment_123_D7BCA8F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18/10/relationships/comments" Target="../comments/modernComment_13B_3B84D7EF.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2C_EF564B42.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742305" y="1669376"/>
            <a:ext cx="7371696" cy="2166747"/>
          </a:xfrm>
        </p:spPr>
        <p:txBody>
          <a:bodyPr/>
          <a:lstStyle/>
          <a:p>
            <a:r>
              <a:rPr lang="en-US" sz="4400" i="0">
                <a:latin typeface="Franklin Gothic Medium"/>
              </a:rPr>
              <a:t>Deep Learning Based Feature Extraction Methods for</a:t>
            </a:r>
            <a:br>
              <a:rPr lang="en-US" sz="4400" i="0">
                <a:latin typeface="Franklin Gothic Medium"/>
              </a:rPr>
            </a:br>
            <a:r>
              <a:rPr lang="en-US" sz="4400" i="0">
                <a:latin typeface="Franklin Gothic Medium"/>
              </a:rPr>
              <a:t>Coyote Howling Detection</a:t>
            </a:r>
            <a:endParaRPr lang="en-US" altLang="ko-KR" sz="4400" i="0">
              <a:latin typeface="Franklin Gothic Medium"/>
            </a:endParaRPr>
          </a:p>
          <a:p>
            <a:endParaRPr lang="en-US" altLang="ko-KR" sz="440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6" y="3429000"/>
            <a:ext cx="5322202" cy="805349"/>
          </a:xfrm>
        </p:spPr>
        <p:txBody>
          <a:bodyPr/>
          <a:lstStyle/>
          <a:p>
            <a:r>
              <a:rPr lang="en-US" b="0" i="1">
                <a:latin typeface="Franklin Gothic Medium"/>
              </a:rPr>
              <a:t>Mid-Presentation</a:t>
            </a:r>
            <a:endParaRPr lang="en-US" b="0"/>
          </a:p>
          <a:p>
            <a:endParaRPr lang="en-US"/>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p:txBody>
          <a:bodyPr/>
          <a:lstStyle/>
          <a:p>
            <a:r>
              <a:rPr lang="en-US"/>
              <a:t>Coyote2-Machine Learning</a:t>
            </a: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a:latin typeface="Franklin Gothic Medium"/>
                <a:ea typeface="돋움"/>
              </a:rPr>
              <a:t>Methodology</a:t>
            </a:r>
            <a:endParaRPr lang="ko-KR" altLang="en-US"/>
          </a:p>
        </p:txBody>
      </p:sp>
      <p:sp>
        <p:nvSpPr>
          <p:cNvPr id="3" name="부제목 2">
            <a:extLst>
              <a:ext uri="{FF2B5EF4-FFF2-40B4-BE49-F238E27FC236}">
                <a16:creationId xmlns:a16="http://schemas.microsoft.com/office/drawing/2014/main" id="{25DA1214-CE5E-A231-1D86-72EC0D1AD70F}"/>
              </a:ext>
            </a:extLst>
          </p:cNvPr>
          <p:cNvSpPr>
            <a:spLocks noGrp="1"/>
          </p:cNvSpPr>
          <p:nvPr>
            <p:ph type="subTitle" idx="1"/>
          </p:nvPr>
        </p:nvSpPr>
        <p:spPr/>
        <p:txBody>
          <a:bodyPr/>
          <a:lstStyle/>
          <a:p>
            <a:r>
              <a:rPr lang="en-US" dirty="0">
                <a:latin typeface="Franklin Gothic Demi Cond"/>
                <a:ea typeface="돋움"/>
              </a:rPr>
              <a:t>💡 </a:t>
            </a:r>
            <a:r>
              <a:rPr lang="en-US" altLang="ko-KR" dirty="0">
                <a:latin typeface="Franklin Gothic Demi Cond"/>
                <a:ea typeface="돋움"/>
              </a:rPr>
              <a:t>Machine Learning – Overall architecture</a:t>
            </a:r>
            <a:endParaRPr lang="ko-KR" altLang="en-US" dirty="0">
              <a:ea typeface="돋움"/>
            </a:endParaRPr>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a:blip r:embed="rId3"/>
          <a:stretch>
            <a:fillRect/>
          </a:stretch>
        </p:blipFill>
        <p:spPr>
          <a:xfrm>
            <a:off x="45603" y="1944531"/>
            <a:ext cx="9052793" cy="3915451"/>
          </a:xfrm>
          <a:prstGeom prst="rect">
            <a:avLst/>
          </a:prstGeom>
        </p:spPr>
      </p:pic>
    </p:spTree>
    <p:extLst>
      <p:ext uri="{BB962C8B-B14F-4D97-AF65-F5344CB8AC3E}">
        <p14:creationId xmlns:p14="http://schemas.microsoft.com/office/powerpoint/2010/main" val="2068100271"/>
      </p:ext>
    </p:extLst>
  </p:cSld>
  <p:clrMapOvr>
    <a:masterClrMapping/>
  </p:clrMapOvr>
  <p:extLst>
    <p:ext uri="{6950BFC3-D8DA-4A85-94F7-54DA5524770B}">
      <p188:commentRel xmlns=""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librosa.feature.mfcc — librosa 0.9.2 documentation">
            <a:extLst>
              <a:ext uri="{FF2B5EF4-FFF2-40B4-BE49-F238E27FC236}">
                <a16:creationId xmlns:a16="http://schemas.microsoft.com/office/drawing/2014/main" id="{B2921532-468C-F39C-4A77-5335877F3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7" b="54364"/>
          <a:stretch/>
        </p:blipFill>
        <p:spPr bwMode="auto">
          <a:xfrm>
            <a:off x="5138042" y="2049615"/>
            <a:ext cx="3963943" cy="124715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ibrosa.feature.mfcc — librosa 0.9.2 documentation">
            <a:extLst>
              <a:ext uri="{FF2B5EF4-FFF2-40B4-BE49-F238E27FC236}">
                <a16:creationId xmlns:a16="http://schemas.microsoft.com/office/drawing/2014/main" id="{845AEB2C-3EE5-5A89-8A07-27959006B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01" t="50555"/>
          <a:stretch/>
        </p:blipFill>
        <p:spPr bwMode="auto">
          <a:xfrm>
            <a:off x="5525695" y="3668797"/>
            <a:ext cx="3575452" cy="1469984"/>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a:extLst>
              <a:ext uri="{FF2B5EF4-FFF2-40B4-BE49-F238E27FC236}">
                <a16:creationId xmlns:a16="http://schemas.microsoft.com/office/drawing/2014/main" id="{23EC0368-F3D3-E810-D9D1-5B920F5C79DC}"/>
              </a:ext>
            </a:extLst>
          </p:cNvPr>
          <p:cNvSpPr/>
          <p:nvPr/>
        </p:nvSpPr>
        <p:spPr>
          <a:xfrm>
            <a:off x="251460" y="6010345"/>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TextBox 12">
            <a:extLst>
              <a:ext uri="{FF2B5EF4-FFF2-40B4-BE49-F238E27FC236}">
                <a16:creationId xmlns:a16="http://schemas.microsoft.com/office/drawing/2014/main" id="{A5FCBA3B-E684-B063-EFA5-1BA3942E327C}"/>
              </a:ext>
            </a:extLst>
          </p:cNvPr>
          <p:cNvSpPr txBox="1"/>
          <p:nvPr/>
        </p:nvSpPr>
        <p:spPr>
          <a:xfrm>
            <a:off x="611994" y="1552732"/>
            <a:ext cx="5130061" cy="892552"/>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endParaRPr lang="ko-KR" altLang="en-US" sz="1600" b="0" i="0" u="none" strike="noStrike" kern="1200" cap="none" spc="0" normalizeH="0" baseline="0" noProof="0">
              <a:ln>
                <a:noFill/>
              </a:ln>
              <a:solidFill>
                <a:srgbClr val="000000"/>
              </a:solidFill>
              <a:effectLst/>
              <a:uLnTx/>
              <a:uFillTx/>
              <a:latin typeface="Franklin Gothic Medium Cond"/>
              <a:ea typeface="돋움" panose="020B0600000101010101" pitchFamily="50" charset="-127"/>
            </a:endParaRPr>
          </a:p>
          <a:p>
            <a:pPr>
              <a:defRPr/>
            </a:pPr>
            <a:endParaRPr lang="en-US" altLang="ko-KR">
              <a:solidFill>
                <a:srgbClr val="262626"/>
              </a:solidFill>
              <a:latin typeface="Franklin Gothic Medium" panose="020B0603020102020204" pitchFamily="34" charset="0"/>
              <a:ea typeface="돋움" panose="020B0600000101010101" pitchFamily="50" charset="-127"/>
            </a:endParaRPr>
          </a:p>
          <a:p>
            <a:pPr marL="274320" indent="-274320">
              <a:buFont typeface="Wingdings" charset="2"/>
              <a:buChar char="§"/>
              <a:defRPr/>
            </a:pPr>
            <a:endParaRPr lang="en-US" altLang="ko-KR">
              <a:solidFill>
                <a:srgbClr val="000000"/>
              </a:solidFill>
              <a:latin typeface="Franklin Gothic Medium Cond" panose="020B0606030402020204" pitchFamily="34" charset="0"/>
              <a:ea typeface="돋움" panose="020B0600000101010101" pitchFamily="50" charset="-127"/>
            </a:endParaRPr>
          </a:p>
        </p:txBody>
      </p:sp>
      <p:sp>
        <p:nvSpPr>
          <p:cNvPr id="35" name="TextBox 34">
            <a:extLst>
              <a:ext uri="{FF2B5EF4-FFF2-40B4-BE49-F238E27FC236}">
                <a16:creationId xmlns:a16="http://schemas.microsoft.com/office/drawing/2014/main" id="{F71EF2E4-F56E-A32C-FF12-0B1FABB21F37}"/>
              </a:ext>
            </a:extLst>
          </p:cNvPr>
          <p:cNvSpPr txBox="1"/>
          <p:nvPr/>
        </p:nvSpPr>
        <p:spPr>
          <a:xfrm>
            <a:off x="6288150" y="1752083"/>
            <a:ext cx="1663725" cy="338554"/>
          </a:xfrm>
          <a:prstGeom prst="rect">
            <a:avLst/>
          </a:prstGeom>
          <a:solidFill>
            <a:schemeClr val="accent6"/>
          </a:solidFill>
        </p:spPr>
        <p:txBody>
          <a:bodyPr wrap="none" rtlCol="0">
            <a:spAutoFit/>
          </a:bodyPr>
          <a:lstStyle/>
          <a:p>
            <a:r>
              <a:rPr lang="en-US" altLang="ko-KR" sz="1600" b="1"/>
              <a:t>Mel Spectrogram</a:t>
            </a:r>
            <a:endParaRPr lang="ko-KR" altLang="en-US" sz="1600" b="1"/>
          </a:p>
        </p:txBody>
      </p:sp>
      <p:sp>
        <p:nvSpPr>
          <p:cNvPr id="36" name="TextBox 35">
            <a:extLst>
              <a:ext uri="{FF2B5EF4-FFF2-40B4-BE49-F238E27FC236}">
                <a16:creationId xmlns:a16="http://schemas.microsoft.com/office/drawing/2014/main" id="{5A9FE9EF-41B6-D9AF-4660-9FE2C32A2931}"/>
              </a:ext>
            </a:extLst>
          </p:cNvPr>
          <p:cNvSpPr txBox="1"/>
          <p:nvPr/>
        </p:nvSpPr>
        <p:spPr>
          <a:xfrm>
            <a:off x="6773603" y="3391706"/>
            <a:ext cx="692818" cy="338554"/>
          </a:xfrm>
          <a:prstGeom prst="rect">
            <a:avLst/>
          </a:prstGeom>
          <a:noFill/>
        </p:spPr>
        <p:txBody>
          <a:bodyPr wrap="none" rtlCol="0">
            <a:spAutoFit/>
          </a:bodyPr>
          <a:lstStyle/>
          <a:p>
            <a:r>
              <a:rPr lang="en-US" altLang="ko-KR" sz="1600" b="1"/>
              <a:t>MFCC</a:t>
            </a:r>
            <a:endParaRPr lang="ko-KR" altLang="en-US" sz="1600" b="1"/>
          </a:p>
        </p:txBody>
      </p:sp>
      <p:sp>
        <p:nvSpPr>
          <p:cNvPr id="45" name="TextBox 44">
            <a:extLst>
              <a:ext uri="{FF2B5EF4-FFF2-40B4-BE49-F238E27FC236}">
                <a16:creationId xmlns:a16="http://schemas.microsoft.com/office/drawing/2014/main" id="{C88283F4-56E5-8603-88EB-78BC2E15A99F}"/>
              </a:ext>
            </a:extLst>
          </p:cNvPr>
          <p:cNvSpPr txBox="1"/>
          <p:nvPr/>
        </p:nvSpPr>
        <p:spPr>
          <a:xfrm>
            <a:off x="1099412" y="5706300"/>
            <a:ext cx="8021843" cy="1046440"/>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r>
              <a:rPr kumimoji="0" lang="en-US" altLang="ko-KR" sz="2400" b="0" i="1" u="sng" strike="noStrike" kern="1200" cap="none" spc="0" normalizeH="0" baseline="0" noProof="0">
                <a:ln>
                  <a:noFill/>
                </a:ln>
                <a:solidFill>
                  <a:srgbClr val="000000"/>
                </a:solidFill>
                <a:effectLst/>
                <a:uLnTx/>
                <a:uFillTx/>
                <a:latin typeface="Franklin Gothic Medium Cond" panose="020B0606030402020204" pitchFamily="34" charset="0"/>
                <a:ea typeface="돋움" panose="020B0600000101010101" pitchFamily="50" charset="-127"/>
                <a:cs typeface="+mn-cs"/>
              </a:rPr>
              <a:t>Combination of Features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000000"/>
                </a:solidFill>
                <a:effectLst/>
                <a:uLnTx/>
                <a:uFillTx/>
                <a:latin typeface="Franklin Gothic Medium"/>
                <a:ea typeface="돋움"/>
              </a:rPr>
              <a:t>		</a:t>
            </a:r>
            <a:r>
              <a:rPr lang="en-US" altLang="ko-KR">
                <a:solidFill>
                  <a:srgbClr val="000000"/>
                </a:solidFill>
                <a:latin typeface="Franklin Gothic Medium"/>
                <a:ea typeface="돋움"/>
              </a:rPr>
              <a:t>Research</a:t>
            </a:r>
            <a:r>
              <a:rPr kumimoji="0" lang="en-US" altLang="ko-KR" b="0" i="0" u="none" strike="noStrike" kern="1200" cap="none" spc="0" normalizeH="0" baseline="0" noProof="0">
                <a:ln>
                  <a:noFill/>
                </a:ln>
                <a:solidFill>
                  <a:srgbClr val="000000"/>
                </a:solidFill>
                <a:effectLst/>
                <a:uLnTx/>
                <a:uFillTx/>
                <a:latin typeface="Franklin Gothic Medium"/>
                <a:ea typeface="돋움"/>
              </a:rPr>
              <a:t> have shown that the combination of several features </a:t>
            </a:r>
            <a:br>
              <a:rPr lang="en-US" altLang="ko-KR" b="0" i="0" u="none" strike="noStrike" kern="1200" cap="none" spc="0" normalizeH="0" baseline="0" noProof="0">
                <a:ln>
                  <a:noFill/>
                </a:ln>
                <a:effectLst/>
                <a:uLnTx/>
                <a:uFillTx/>
                <a:latin typeface="Franklin Gothic Medium" panose="020B0603020102020204" pitchFamily="34" charset="0"/>
                <a:ea typeface="돋움" panose="020B0600000101010101" pitchFamily="50" charset="-127"/>
              </a:rPr>
            </a:br>
            <a:r>
              <a:rPr kumimoji="0" lang="en-US" altLang="ko-KR" b="0" i="0" u="none" strike="noStrike" kern="1200" cap="none" spc="0" normalizeH="0" baseline="0" noProof="0">
                <a:ln>
                  <a:noFill/>
                </a:ln>
                <a:solidFill>
                  <a:srgbClr val="000000"/>
                </a:solidFill>
                <a:effectLst/>
                <a:uLnTx/>
                <a:uFillTx/>
                <a:latin typeface="Franklin Gothic Medium"/>
                <a:ea typeface="돋움"/>
              </a:rPr>
              <a:t>		makes </a:t>
            </a:r>
            <a:r>
              <a:rPr kumimoji="0" lang="en-US" altLang="ko-KR" b="0" i="0" u="none" strike="noStrike" kern="1200" cap="none" spc="0" normalizeH="0" baseline="0" noProof="0">
                <a:ln>
                  <a:noFill/>
                </a:ln>
                <a:solidFill>
                  <a:srgbClr val="000000"/>
                </a:solidFill>
                <a:effectLst/>
                <a:highlight>
                  <a:srgbClr val="ECE3D3"/>
                </a:highlight>
                <a:uLnTx/>
                <a:uFillTx/>
                <a:latin typeface="Franklin Gothic Medium"/>
                <a:ea typeface="돋움"/>
              </a:rPr>
              <a:t>better performance</a:t>
            </a:r>
            <a:endParaRPr kumimoji="0" lang="ko-KR" altLang="en-US" b="0" i="0" u="none" strike="noStrike" kern="1200" cap="none" spc="0" normalizeH="0" baseline="0" noProof="0">
              <a:ln>
                <a:noFill/>
              </a:ln>
              <a:solidFill>
                <a:srgbClr val="000000"/>
              </a:solidFill>
              <a:effectLst/>
              <a:highlight>
                <a:srgbClr val="ECE3D3"/>
              </a:highlight>
              <a:uLnTx/>
              <a:uFillTx/>
              <a:latin typeface="Franklin Gothic Medium"/>
              <a:ea typeface="돋움"/>
            </a:endParaRPr>
          </a:p>
        </p:txBody>
      </p:sp>
      <p:sp>
        <p:nvSpPr>
          <p:cNvPr id="46" name="화살표: 오른쪽 45">
            <a:extLst>
              <a:ext uri="{FF2B5EF4-FFF2-40B4-BE49-F238E27FC236}">
                <a16:creationId xmlns:a16="http://schemas.microsoft.com/office/drawing/2014/main" id="{3E1B9930-9D61-DCE4-0523-B48A989DDEB8}"/>
              </a:ext>
            </a:extLst>
          </p:cNvPr>
          <p:cNvSpPr/>
          <p:nvPr/>
        </p:nvSpPr>
        <p:spPr>
          <a:xfrm>
            <a:off x="1535733" y="6277406"/>
            <a:ext cx="367553" cy="2330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676408" y="108053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632272" y="1569493"/>
            <a:ext cx="4876758" cy="3928059"/>
          </a:xfrm>
        </p:spPr>
        <p:txBody>
          <a:bodyPr vert="horz" lIns="0" tIns="0" rIns="0" bIns="0" rtlCol="0" anchor="t">
            <a:normAutofit lnSpcReduction="10000"/>
          </a:bodyPr>
          <a:lstStyle/>
          <a:p>
            <a:pPr>
              <a:spcAft>
                <a:spcPts val="300"/>
              </a:spcAft>
            </a:pPr>
            <a:r>
              <a:rPr lang="en-US" altLang="ko-KR" sz="2000" b="1" dirty="0">
                <a:latin typeface="Franklin Gothic Medium Cond"/>
                <a:ea typeface="돋움"/>
              </a:rPr>
              <a:t>Mel Spectrogram</a:t>
            </a:r>
          </a:p>
          <a:p>
            <a:pPr marL="0" indent="0">
              <a:spcAft>
                <a:spcPts val="1200"/>
              </a:spcAft>
              <a:buNone/>
            </a:pPr>
            <a:r>
              <a:rPr lang="en-US" altLang="ko-KR" dirty="0">
                <a:latin typeface="Franklin Gothic Medium Cond"/>
                <a:ea typeface="돋움"/>
              </a:rPr>
              <a:t>	➡ A spectrogram where the frequencies </a:t>
            </a:r>
            <a:br>
              <a:rPr lang="en-US" altLang="ko-KR" dirty="0"/>
            </a:br>
            <a:r>
              <a:rPr lang="en-US" altLang="ko-KR" dirty="0">
                <a:latin typeface="Franklin Gothic Medium Cond"/>
                <a:ea typeface="돋움"/>
              </a:rPr>
              <a:t>	are converted to the Mel scale</a:t>
            </a:r>
          </a:p>
          <a:p>
            <a:pPr>
              <a:spcAft>
                <a:spcPts val="300"/>
              </a:spcAft>
            </a:pPr>
            <a:r>
              <a:rPr lang="en-US" altLang="ko-KR" sz="2000" b="1" dirty="0">
                <a:latin typeface="Franklin Gothic Medium Cond"/>
                <a:ea typeface="돋움"/>
              </a:rPr>
              <a:t>Gammatone Cepstral Coefficient(GTCC)</a:t>
            </a:r>
          </a:p>
          <a:p>
            <a:pPr marL="0" indent="0">
              <a:buNone/>
            </a:pPr>
            <a:r>
              <a:rPr lang="en-US" altLang="ko-KR" dirty="0">
                <a:latin typeface="Franklin Gothic Medium Cond"/>
                <a:ea typeface="돋움"/>
              </a:rPr>
              <a:t>	➡ Use a gammatone filer to extract an audio feature</a:t>
            </a:r>
          </a:p>
          <a:p>
            <a:pPr marL="0" indent="0">
              <a:buNone/>
            </a:pPr>
            <a:r>
              <a:rPr lang="en-US" altLang="ko-KR" dirty="0">
                <a:latin typeface="Franklin Gothic Medium Cond"/>
                <a:ea typeface="돋움"/>
              </a:rPr>
              <a:t>	➡ Use discrete cosine transform (DCT), </a:t>
            </a:r>
            <a:br>
              <a:rPr lang="en-US" altLang="ko-KR" dirty="0"/>
            </a:br>
            <a:r>
              <a:rPr lang="en-US" altLang="ko-KR" dirty="0">
                <a:latin typeface="Franklin Gothic Medium Cond"/>
                <a:ea typeface="돋움"/>
              </a:rPr>
              <a:t>	to reduce the dimension of audio feature</a:t>
            </a:r>
          </a:p>
          <a:p>
            <a:pPr marL="0" indent="0">
              <a:buNone/>
            </a:pPr>
            <a:endParaRPr lang="en-US" altLang="ko-KR" dirty="0">
              <a:solidFill>
                <a:srgbClr val="000000"/>
              </a:solidFill>
              <a:latin typeface="Franklin Gothic Medium Cond"/>
              <a:ea typeface="돋움"/>
            </a:endParaRPr>
          </a:p>
          <a:p>
            <a:pPr>
              <a:spcAft>
                <a:spcPts val="300"/>
              </a:spcAft>
              <a:buFont typeface="Wingdings"/>
              <a:buChar char="§"/>
            </a:pPr>
            <a:r>
              <a:rPr lang="en-US" sz="2000" b="1" dirty="0">
                <a:solidFill>
                  <a:schemeClr val="tx2">
                    <a:lumMod val="50000"/>
                  </a:schemeClr>
                </a:solidFill>
                <a:latin typeface="Franklin Gothic Medium Cond"/>
                <a:ea typeface="돋움"/>
              </a:rPr>
              <a:t>Mel Frequency Cepstral Coefficient(MFCC)</a:t>
            </a:r>
            <a:endParaRPr lang="en-US" sz="2000" dirty="0">
              <a:solidFill>
                <a:schemeClr val="tx2">
                  <a:lumMod val="50000"/>
                </a:schemeClr>
              </a:solidFill>
              <a:latin typeface="Franklin Gothic Medium Cond"/>
              <a:ea typeface="돋움"/>
            </a:endParaRPr>
          </a:p>
          <a:p>
            <a:pPr marL="0" indent="0">
              <a:buNone/>
            </a:pPr>
            <a:r>
              <a:rPr lang="en-US" dirty="0">
                <a:latin typeface="Franklin Gothic Medium Cond"/>
                <a:ea typeface="돋움"/>
              </a:rPr>
              <a:t>          ➡ One of the most broadly used methods </a:t>
            </a:r>
            <a:br>
              <a:rPr lang="en-US" dirty="0">
                <a:latin typeface="Franklin Gothic Medium Cond"/>
                <a:ea typeface="돋움"/>
              </a:rPr>
            </a:br>
            <a:r>
              <a:rPr lang="en-US" dirty="0">
                <a:latin typeface="Franklin Gothic Medium Cond"/>
                <a:ea typeface="돋움"/>
              </a:rPr>
              <a:t>                 in audio recognition.</a:t>
            </a:r>
          </a:p>
          <a:p>
            <a:pPr marL="0" indent="0">
              <a:spcAft>
                <a:spcPts val="1200"/>
              </a:spcAft>
              <a:buNone/>
            </a:pPr>
            <a:r>
              <a:rPr lang="en-US" dirty="0">
                <a:latin typeface="Franklin Gothic Medium Cond"/>
                <a:ea typeface="돋움"/>
              </a:rPr>
              <a:t>          ➡ Apply Filter Bank based on Mel Scale </a:t>
            </a:r>
            <a:br>
              <a:rPr lang="en-US" dirty="0">
                <a:latin typeface="Franklin Gothic Medium Cond"/>
                <a:ea typeface="돋움"/>
              </a:rPr>
            </a:br>
            <a:r>
              <a:rPr lang="en-US" dirty="0">
                <a:latin typeface="Franklin Gothic Medium Cond"/>
                <a:ea typeface="돋움"/>
              </a:rPr>
              <a:t>                on Spectrum </a:t>
            </a:r>
            <a:endParaRPr lang="en-US" dirty="0"/>
          </a:p>
        </p:txBody>
      </p:sp>
      <p:pic>
        <p:nvPicPr>
          <p:cNvPr id="8" name="그림 7">
            <a:extLst>
              <a:ext uri="{FF2B5EF4-FFF2-40B4-BE49-F238E27FC236}">
                <a16:creationId xmlns:a16="http://schemas.microsoft.com/office/drawing/2014/main" id="{E534FC1B-AC3E-EA7E-7EF7-C11A17B521E1}"/>
              </a:ext>
            </a:extLst>
          </p:cNvPr>
          <p:cNvPicPr>
            <a:picLocks noChangeAspect="1"/>
          </p:cNvPicPr>
          <p:nvPr/>
        </p:nvPicPr>
        <p:blipFill>
          <a:blip r:embed="rId4"/>
          <a:stretch>
            <a:fillRect/>
          </a:stretch>
        </p:blipFill>
        <p:spPr>
          <a:xfrm>
            <a:off x="5590310" y="3627382"/>
            <a:ext cx="2994890" cy="1340794"/>
          </a:xfrm>
          <a:prstGeom prst="rect">
            <a:avLst/>
          </a:prstGeom>
        </p:spPr>
      </p:pic>
    </p:spTree>
    <p:extLst>
      <p:ext uri="{BB962C8B-B14F-4D97-AF65-F5344CB8AC3E}">
        <p14:creationId xmlns:p14="http://schemas.microsoft.com/office/powerpoint/2010/main" val="368441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FD56B028-98AB-CD0D-D6B9-697EA984A82A}"/>
              </a:ext>
            </a:extLst>
          </p:cNvPr>
          <p:cNvSpPr>
            <a:spLocks noGrp="1"/>
          </p:cNvSpPr>
          <p:nvPr>
            <p:ph type="subTitle" idx="1"/>
          </p:nvPr>
        </p:nvSpPr>
        <p:spPr>
          <a:xfrm>
            <a:off x="868524" y="1322200"/>
            <a:ext cx="6914445" cy="338554"/>
          </a:xfrm>
        </p:spPr>
        <p:txBody>
          <a:bodyPr/>
          <a:lstStyle/>
          <a:p>
            <a:r>
              <a:rPr lang="en-US" dirty="0">
                <a:latin typeface="Franklin Gothic Demi Cond"/>
              </a:rPr>
              <a:t>💡 </a:t>
            </a:r>
            <a:r>
              <a:rPr lang="en-US" altLang="ko-KR" dirty="0">
                <a:latin typeface="Franklin Gothic Demi Cond"/>
                <a:ea typeface="돋움"/>
              </a:rPr>
              <a:t>Feature Extraction</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12</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54" y="2252162"/>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DDF2071-A4F5-9E2A-7224-0FD8E7AC6FFD}"/>
              </a:ext>
            </a:extLst>
          </p:cNvPr>
          <p:cNvSpPr txBox="1"/>
          <p:nvPr/>
        </p:nvSpPr>
        <p:spPr>
          <a:xfrm>
            <a:off x="4148691" y="2432802"/>
            <a:ext cx="4114980" cy="830997"/>
          </a:xfrm>
          <a:prstGeom prst="rect">
            <a:avLst/>
          </a:prstGeom>
          <a:noFill/>
        </p:spPr>
        <p:txBody>
          <a:bodyPr wrap="square">
            <a:spAutoFit/>
          </a:bodyPr>
          <a:lstStyle/>
          <a:p>
            <a:r>
              <a:rPr lang="en-US" altLang="ko-KR" sz="2400" b="1" i="1">
                <a:solidFill>
                  <a:schemeClr val="tx1">
                    <a:lumMod val="75000"/>
                    <a:lumOff val="25000"/>
                  </a:schemeClr>
                </a:solidFill>
              </a:rPr>
              <a:t>Audio and music processing </a:t>
            </a:r>
            <a:br>
              <a:rPr lang="en-US" altLang="ko-KR" sz="2400" b="1" i="1">
                <a:solidFill>
                  <a:schemeClr val="tx1">
                    <a:lumMod val="75000"/>
                    <a:lumOff val="25000"/>
                  </a:schemeClr>
                </a:solidFill>
              </a:rPr>
            </a:br>
            <a:r>
              <a:rPr lang="en-US" altLang="ko-KR" sz="2400" b="1">
                <a:solidFill>
                  <a:schemeClr val="tx1">
                    <a:lumMod val="75000"/>
                    <a:lumOff val="25000"/>
                  </a:schemeClr>
                </a:solidFill>
              </a:rPr>
              <a:t>in Python</a:t>
            </a:r>
            <a:endParaRPr lang="ko-KR" altLang="en-US" sz="2400" b="1">
              <a:solidFill>
                <a:schemeClr val="tx1">
                  <a:lumMod val="75000"/>
                  <a:lumOff val="25000"/>
                </a:schemeClr>
              </a:solidFill>
            </a:endParaRPr>
          </a:p>
        </p:txBody>
      </p:sp>
      <p:sp>
        <p:nvSpPr>
          <p:cNvPr id="12" name="텍스트 개체 틀 3">
            <a:extLst>
              <a:ext uri="{FF2B5EF4-FFF2-40B4-BE49-F238E27FC236}">
                <a16:creationId xmlns:a16="http://schemas.microsoft.com/office/drawing/2014/main" id="{517BBCE1-9B3E-54D4-2631-82C678AC6239}"/>
              </a:ext>
            </a:extLst>
          </p:cNvPr>
          <p:cNvSpPr>
            <a:spLocks noGrp="1"/>
          </p:cNvSpPr>
          <p:nvPr>
            <p:ph type="body" sz="quarter" idx="14"/>
          </p:nvPr>
        </p:nvSpPr>
        <p:spPr>
          <a:xfrm>
            <a:off x="1441907" y="3875393"/>
            <a:ext cx="6276346" cy="1439068"/>
          </a:xfrm>
        </p:spPr>
        <p:txBody>
          <a:bodyPr vert="horz" lIns="0" tIns="0" rIns="0" bIns="0" rtlCol="0" anchor="t">
            <a:normAutofit/>
          </a:bodyPr>
          <a:lstStyle/>
          <a:p>
            <a:r>
              <a:rPr lang="en-US" altLang="ko-KR" sz="2400">
                <a:solidFill>
                  <a:schemeClr val="tx1"/>
                </a:solidFill>
                <a:latin typeface="Franklin Gothic Medium Cond"/>
                <a:ea typeface="돋움"/>
              </a:rPr>
              <a:t>Extract features from sound files</a:t>
            </a:r>
          </a:p>
          <a:p>
            <a:endParaRPr lang="en-US" altLang="ko-KR" sz="2400">
              <a:solidFill>
                <a:schemeClr val="tx1"/>
              </a:solidFill>
            </a:endParaRPr>
          </a:p>
          <a:p>
            <a:r>
              <a:rPr lang="en-US" altLang="ko-KR" sz="2400">
                <a:solidFill>
                  <a:schemeClr val="tx1"/>
                </a:solidFill>
                <a:latin typeface="Franklin Gothic Medium Cond"/>
                <a:ea typeface="돋움"/>
              </a:rPr>
              <a:t>Features were extracted and saved as </a:t>
            </a:r>
            <a:r>
              <a:rPr lang="en-US" altLang="ko-KR" sz="2400">
                <a:solidFill>
                  <a:schemeClr val="accent1"/>
                </a:solidFill>
                <a:latin typeface="Franklin Gothic Medium Cond"/>
                <a:ea typeface="돋움"/>
              </a:rPr>
              <a:t>binary files</a:t>
            </a:r>
          </a:p>
          <a:p>
            <a:endParaRPr lang="en-US" altLang="ko-KR" sz="2400">
              <a:solidFill>
                <a:schemeClr val="tx1"/>
              </a:solidFill>
            </a:endParaRPr>
          </a:p>
        </p:txBody>
      </p:sp>
      <p:sp>
        <p:nvSpPr>
          <p:cNvPr id="15" name="직사각형 14">
            <a:extLst>
              <a:ext uri="{FF2B5EF4-FFF2-40B4-BE49-F238E27FC236}">
                <a16:creationId xmlns:a16="http://schemas.microsoft.com/office/drawing/2014/main" id="{5F4ACAC3-0D3A-FA38-0D1E-F7C2F8171F3F}"/>
              </a:ext>
            </a:extLst>
          </p:cNvPr>
          <p:cNvSpPr/>
          <p:nvPr/>
        </p:nvSpPr>
        <p:spPr>
          <a:xfrm flipH="1">
            <a:off x="3935514" y="2427719"/>
            <a:ext cx="45719" cy="830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9648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Methodology</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1115169" y="1806552"/>
            <a:ext cx="8924185" cy="3411537"/>
          </a:xfrm>
        </p:spPr>
        <p:txBody>
          <a:bodyPr vert="horz" lIns="0" tIns="0" rIns="0" bIns="0" rtlCol="0" anchor="t">
            <a:normAutofit/>
          </a:bodyPr>
          <a:lstStyle/>
          <a:p>
            <a:pPr marL="342900" indent="-342900"/>
            <a:r>
              <a:rPr lang="ko-KR" altLang="en-US" sz="2000" err="1">
                <a:latin typeface="Franklin Gothic Medium Cond"/>
                <a:ea typeface="돋움"/>
              </a:rPr>
              <a:t>Deep</a:t>
            </a:r>
            <a:r>
              <a:rPr lang="ko-KR" altLang="en-US" sz="2000">
                <a:latin typeface="Franklin Gothic Medium Cond"/>
                <a:ea typeface="돋움"/>
              </a:rPr>
              <a:t> </a:t>
            </a:r>
            <a:r>
              <a:rPr lang="ko-KR" altLang="en-US" sz="2000" err="1">
                <a:latin typeface="Franklin Gothic Medium Cond"/>
                <a:ea typeface="돋움"/>
              </a:rPr>
              <a:t>learning</a:t>
            </a:r>
            <a:r>
              <a:rPr lang="ko-KR" altLang="en-US" sz="2000">
                <a:latin typeface="Franklin Gothic Medium Cond"/>
                <a:ea typeface="돋움"/>
              </a:rPr>
              <a:t> </a:t>
            </a:r>
            <a:r>
              <a:rPr lang="ko-KR" altLang="en-US" sz="2000" err="1">
                <a:latin typeface="Franklin Gothic Medium Cond"/>
                <a:ea typeface="돋움"/>
              </a:rPr>
              <a:t>algorithm</a:t>
            </a:r>
            <a:endParaRPr lang="ko-KR"/>
          </a:p>
          <a:p>
            <a:r>
              <a:rPr lang="ko-KR" altLang="en-US" sz="2000" err="1">
                <a:latin typeface="Franklin Gothic Medium Cond"/>
                <a:ea typeface="돋움"/>
              </a:rPr>
              <a:t>Uses</a:t>
            </a:r>
            <a:r>
              <a:rPr lang="ko-KR" altLang="en-US" sz="2000">
                <a:latin typeface="Franklin Gothic Medium Cond"/>
                <a:ea typeface="돋움"/>
              </a:rPr>
              <a:t> </a:t>
            </a:r>
            <a:r>
              <a:rPr lang="ko-KR" altLang="en-US" sz="2000" err="1">
                <a:latin typeface="Franklin Gothic Medium Cond"/>
                <a:ea typeface="돋움"/>
              </a:rPr>
              <a:t>numerous</a:t>
            </a:r>
            <a:r>
              <a:rPr lang="ko-KR" altLang="en-US" sz="2000">
                <a:latin typeface="Franklin Gothic Medium Cond"/>
                <a:ea typeface="돋움"/>
              </a:rPr>
              <a:t> </a:t>
            </a:r>
            <a:r>
              <a:rPr lang="ko-KR" altLang="en-US" sz="2000" err="1">
                <a:latin typeface="Franklin Gothic Medium Cond"/>
                <a:ea typeface="돋움"/>
              </a:rPr>
              <a:t>layers</a:t>
            </a:r>
            <a:r>
              <a:rPr lang="ko-KR" altLang="en-US" sz="2000">
                <a:latin typeface="Franklin Gothic Medium Cond"/>
                <a:ea typeface="돋움"/>
              </a:rPr>
              <a:t> </a:t>
            </a:r>
            <a:r>
              <a:rPr lang="ko-KR" altLang="en-US" sz="2000" err="1">
                <a:latin typeface="Franklin Gothic Medium Cond"/>
                <a:ea typeface="돋움"/>
              </a:rPr>
              <a:t>to</a:t>
            </a:r>
            <a:r>
              <a:rPr lang="ko-KR" altLang="en-US" sz="2000">
                <a:latin typeface="Franklin Gothic Medium Cond"/>
                <a:ea typeface="돋움"/>
              </a:rPr>
              <a:t> </a:t>
            </a:r>
            <a:r>
              <a:rPr lang="ko-KR" altLang="en-US" sz="2000" err="1">
                <a:latin typeface="Franklin Gothic Medium Cond"/>
                <a:ea typeface="돋움"/>
              </a:rPr>
              <a:t>detect</a:t>
            </a:r>
            <a:r>
              <a:rPr lang="ko-KR" altLang="en-US" sz="2000">
                <a:latin typeface="Franklin Gothic Medium Cond"/>
                <a:ea typeface="돋움"/>
              </a:rPr>
              <a:t> </a:t>
            </a:r>
            <a:r>
              <a:rPr lang="ko-KR" altLang="en-US" sz="2000" err="1">
                <a:latin typeface="Franklin Gothic Medium Cond"/>
                <a:ea typeface="돋움"/>
              </a:rPr>
              <a:t>different</a:t>
            </a:r>
            <a:r>
              <a:rPr lang="ko-KR" altLang="en-US" sz="2000">
                <a:latin typeface="Franklin Gothic Medium Cond"/>
                <a:ea typeface="돋움"/>
              </a:rPr>
              <a:t> </a:t>
            </a:r>
            <a:r>
              <a:rPr lang="ko-KR" altLang="en-US" sz="2000" err="1">
                <a:latin typeface="Franklin Gothic Medium Cond"/>
                <a:ea typeface="돋움"/>
              </a:rPr>
              <a:t>features</a:t>
            </a:r>
            <a:endParaRPr lang="ko-KR" altLang="en-US" sz="2000">
              <a:latin typeface="Franklin Gothic Medium Cond"/>
              <a:ea typeface="돋움"/>
            </a:endParaRPr>
          </a:p>
          <a:p>
            <a:r>
              <a:rPr lang="ko-KR" sz="2000" err="1">
                <a:latin typeface="Franklin Gothic Medium Cond"/>
                <a:ea typeface="돋움"/>
              </a:rPr>
              <a:t>Most</a:t>
            </a:r>
            <a:r>
              <a:rPr lang="ko-KR" sz="2000">
                <a:latin typeface="Franklin Gothic Medium Cond"/>
                <a:ea typeface="돋움"/>
              </a:rPr>
              <a:t> </a:t>
            </a:r>
            <a:r>
              <a:rPr lang="ko-KR" sz="2000" err="1">
                <a:latin typeface="Franklin Gothic Medium Cond"/>
                <a:ea typeface="돋움"/>
              </a:rPr>
              <a:t>commonly</a:t>
            </a:r>
            <a:r>
              <a:rPr lang="ko-KR" sz="2000">
                <a:latin typeface="Franklin Gothic Medium Cond"/>
                <a:ea typeface="돋움"/>
              </a:rPr>
              <a:t> </a:t>
            </a:r>
            <a:r>
              <a:rPr lang="ko-KR" sz="2000" err="1">
                <a:latin typeface="Franklin Gothic Medium Cond"/>
                <a:ea typeface="돋움"/>
              </a:rPr>
              <a:t>used</a:t>
            </a:r>
            <a:r>
              <a:rPr lang="ko-KR" sz="2000">
                <a:latin typeface="Franklin Gothic Medium Cond"/>
                <a:ea typeface="돋움"/>
              </a:rPr>
              <a:t> </a:t>
            </a:r>
            <a:r>
              <a:rPr lang="ko-KR" sz="2000" err="1">
                <a:latin typeface="Franklin Gothic Medium Cond"/>
                <a:ea typeface="돋움"/>
              </a:rPr>
              <a:t>to</a:t>
            </a:r>
            <a:r>
              <a:rPr lang="ko-KR" sz="2000">
                <a:latin typeface="Franklin Gothic Medium Cond"/>
                <a:ea typeface="돋움"/>
              </a:rPr>
              <a:t> </a:t>
            </a:r>
            <a:r>
              <a:rPr lang="ko-KR" sz="2000" err="1">
                <a:latin typeface="Franklin Gothic Medium Cond"/>
                <a:ea typeface="돋움"/>
              </a:rPr>
              <a:t>analyze</a:t>
            </a:r>
            <a:r>
              <a:rPr lang="ko-KR" sz="2000">
                <a:latin typeface="Franklin Gothic Medium Cond"/>
                <a:ea typeface="돋움"/>
              </a:rPr>
              <a:t> </a:t>
            </a:r>
            <a:r>
              <a:rPr lang="ko-KR" sz="2000" err="1">
                <a:latin typeface="Franklin Gothic Medium Cond"/>
                <a:ea typeface="돋움"/>
              </a:rPr>
              <a:t>image</a:t>
            </a:r>
            <a:r>
              <a:rPr lang="ko-KR" sz="2000">
                <a:latin typeface="Franklin Gothic Medium Cond"/>
                <a:ea typeface="돋움"/>
              </a:rPr>
              <a:t> </a:t>
            </a:r>
            <a:r>
              <a:rPr lang="ko-KR" sz="2000" err="1">
                <a:latin typeface="Franklin Gothic Medium Cond"/>
                <a:ea typeface="돋움"/>
              </a:rPr>
              <a:t>data</a:t>
            </a:r>
            <a:r>
              <a:rPr lang="en-US" altLang="ko-KR" sz="2000">
                <a:latin typeface="Franklin Gothic Medium Cond"/>
                <a:ea typeface="돋움"/>
              </a:rPr>
              <a:t>,</a:t>
            </a:r>
            <a:r>
              <a:rPr lang="ko-KR" sz="2000">
                <a:latin typeface="Franklin Gothic Medium Cond"/>
                <a:ea typeface="돋움"/>
              </a:rPr>
              <a:t> </a:t>
            </a:r>
            <a:r>
              <a:rPr lang="en-US" altLang="ko-KR" sz="2000">
                <a:latin typeface="Franklin Gothic Medium Cond"/>
                <a:ea typeface="돋움"/>
              </a:rPr>
              <a:t>but</a:t>
            </a:r>
            <a:r>
              <a:rPr lang="ko-KR" altLang="en-US" sz="2000">
                <a:latin typeface="Franklin Gothic Medium Cond"/>
                <a:ea typeface="돋움"/>
              </a:rPr>
              <a:t> </a:t>
            </a:r>
            <a:r>
              <a:rPr lang="ko-KR" altLang="en-US" sz="2000" err="1">
                <a:latin typeface="Franklin Gothic Medium Cond"/>
                <a:ea typeface="돋움"/>
              </a:rPr>
              <a:t>can</a:t>
            </a:r>
            <a:r>
              <a:rPr lang="ko-KR" altLang="en-US" sz="2000">
                <a:latin typeface="Franklin Gothic Medium Cond"/>
                <a:ea typeface="돋움"/>
              </a:rPr>
              <a:t> </a:t>
            </a:r>
            <a:r>
              <a:rPr lang="ko-KR" altLang="en-US" sz="2000" err="1">
                <a:latin typeface="Franklin Gothic Medium Cond"/>
                <a:ea typeface="돋움"/>
              </a:rPr>
              <a:t>be</a:t>
            </a:r>
            <a:r>
              <a:rPr lang="ko-KR" altLang="en-US" sz="2000">
                <a:latin typeface="Franklin Gothic Medium Cond"/>
                <a:ea typeface="돋움"/>
              </a:rPr>
              <a:t> </a:t>
            </a:r>
            <a:r>
              <a:rPr lang="ko-KR" altLang="en-US" sz="2000" err="1">
                <a:latin typeface="Franklin Gothic Medium Cond"/>
                <a:ea typeface="돋움"/>
              </a:rPr>
              <a:t>used</a:t>
            </a:r>
            <a:r>
              <a:rPr lang="ko-KR" altLang="en-US" sz="2000">
                <a:latin typeface="Franklin Gothic Medium Cond"/>
                <a:ea typeface="돋움"/>
              </a:rPr>
              <a:t> </a:t>
            </a:r>
            <a:r>
              <a:rPr lang="ko-KR" altLang="en-US" sz="2000" err="1">
                <a:latin typeface="Franklin Gothic Medium Cond"/>
                <a:ea typeface="돋움"/>
              </a:rPr>
              <a:t>with</a:t>
            </a:r>
            <a:r>
              <a:rPr lang="ko-KR" altLang="en-US" sz="2000">
                <a:latin typeface="Franklin Gothic Medium Cond"/>
                <a:ea typeface="돋움"/>
              </a:rPr>
              <a:t> </a:t>
            </a:r>
            <a:r>
              <a:rPr lang="ko-KR" altLang="en-US" sz="2000" err="1">
                <a:latin typeface="Franklin Gothic Medium Cond"/>
                <a:ea typeface="돋움"/>
              </a:rPr>
              <a:t>audio</a:t>
            </a:r>
            <a:r>
              <a:rPr lang="ko-KR" altLang="en-US" sz="2000">
                <a:latin typeface="Franklin Gothic Medium Cond"/>
                <a:ea typeface="돋움"/>
              </a:rPr>
              <a:t> </a:t>
            </a:r>
            <a:r>
              <a:rPr lang="ko-KR" altLang="en-US" sz="2000" err="1">
                <a:latin typeface="Franklin Gothic Medium Cond"/>
                <a:ea typeface="돋움"/>
              </a:rPr>
              <a:t>data</a:t>
            </a:r>
            <a:endParaRPr lang="ko-KR" altLang="en-US" sz="2000">
              <a:latin typeface="Franklin Gothic Medium Cond"/>
              <a:ea typeface="돋움"/>
            </a:endParaRPr>
          </a:p>
          <a:p>
            <a:pPr marL="228600" lvl="1" indent="0">
              <a:buNone/>
            </a:pPr>
            <a:r>
              <a:rPr lang="ko-KR" sz="1800">
                <a:solidFill>
                  <a:srgbClr val="000000"/>
                </a:solidFill>
                <a:latin typeface="Franklin Gothic Medium"/>
                <a:ea typeface="돋움"/>
              </a:rPr>
              <a:t>➡ </a:t>
            </a:r>
            <a:r>
              <a:rPr lang="ko-KR" altLang="en-US" sz="1800" err="1">
                <a:solidFill>
                  <a:srgbClr val="000000"/>
                </a:solidFill>
                <a:latin typeface="Franklin Gothic Medium Cond"/>
                <a:ea typeface="돋움"/>
              </a:rPr>
              <a:t>Must</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extract</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features</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that</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look</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like</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images</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like</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a</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spectrogram</a:t>
            </a:r>
            <a:r>
              <a:rPr lang="ko-KR" altLang="en-US" sz="1800">
                <a:solidFill>
                  <a:srgbClr val="000000"/>
                </a:solidFill>
                <a:latin typeface="Franklin Gothic Medium Cond"/>
                <a:ea typeface="돋움"/>
              </a:rPr>
              <a:t> </a:t>
            </a:r>
            <a:r>
              <a:rPr lang="ko-KR" altLang="en-US" sz="1800" err="1">
                <a:solidFill>
                  <a:srgbClr val="000000"/>
                </a:solidFill>
                <a:latin typeface="Franklin Gothic Medium Cond"/>
                <a:ea typeface="돋움"/>
              </a:rPr>
              <a:t>or</a:t>
            </a:r>
            <a:r>
              <a:rPr lang="ko-KR" altLang="en-US" sz="1800">
                <a:solidFill>
                  <a:srgbClr val="000000"/>
                </a:solidFill>
                <a:latin typeface="Franklin Gothic Medium Cond"/>
                <a:ea typeface="돋움"/>
              </a:rPr>
              <a:t> MFCC)</a:t>
            </a:r>
            <a:endParaRPr lang="ko-KR" altLang="en-US" sz="1800" err="1">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pic>
        <p:nvPicPr>
          <p:cNvPr id="5" name="그림 7">
            <a:extLst>
              <a:ext uri="{FF2B5EF4-FFF2-40B4-BE49-F238E27FC236}">
                <a16:creationId xmlns:a16="http://schemas.microsoft.com/office/drawing/2014/main" id="{CFC5EE54-39E8-DAC9-7F2F-B68C1650A514}"/>
              </a:ext>
            </a:extLst>
          </p:cNvPr>
          <p:cNvPicPr>
            <a:picLocks noChangeAspect="1"/>
          </p:cNvPicPr>
          <p:nvPr/>
        </p:nvPicPr>
        <p:blipFill>
          <a:blip r:embed="rId3"/>
          <a:stretch>
            <a:fillRect/>
          </a:stretch>
        </p:blipFill>
        <p:spPr>
          <a:xfrm>
            <a:off x="859711" y="3584333"/>
            <a:ext cx="7457391" cy="2105875"/>
          </a:xfrm>
          <a:prstGeom prst="rect">
            <a:avLst/>
          </a:prstGeom>
        </p:spPr>
      </p:pic>
    </p:spTree>
    <p:extLst>
      <p:ext uri="{BB962C8B-B14F-4D97-AF65-F5344CB8AC3E}">
        <p14:creationId xmlns:p14="http://schemas.microsoft.com/office/powerpoint/2010/main" val="149800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571" y="1211846"/>
            <a:ext cx="2961784" cy="338554"/>
          </a:xfrm>
        </p:spPr>
        <p:txBody>
          <a:bodyPr/>
          <a:lstStyle/>
          <a:p>
            <a:r>
              <a:rPr lang="en-US" altLang="ko-KR" dirty="0">
                <a:latin typeface="Franklin Gothic Demi Cond"/>
              </a:rPr>
              <a:t>💡 </a:t>
            </a:r>
            <a:r>
              <a:rPr lang="en-US" altLang="ko-KR" dirty="0">
                <a:latin typeface="Franklin Gothic Demi Cond"/>
                <a:ea typeface="돋움"/>
              </a:rPr>
              <a:t>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14</a:t>
            </a:fld>
            <a:endParaRPr lang="en-US"/>
          </a:p>
        </p:txBody>
      </p:sp>
      <p:sp>
        <p:nvSpPr>
          <p:cNvPr id="11" name="TextBox 10">
            <a:extLst>
              <a:ext uri="{FF2B5EF4-FFF2-40B4-BE49-F238E27FC236}">
                <a16:creationId xmlns:a16="http://schemas.microsoft.com/office/drawing/2014/main" id="{81608C33-AED4-20C5-96D4-42782A8B4A3F}"/>
              </a:ext>
            </a:extLst>
          </p:cNvPr>
          <p:cNvSpPr txBox="1"/>
          <p:nvPr/>
        </p:nvSpPr>
        <p:spPr>
          <a:xfrm>
            <a:off x="940023" y="3230484"/>
            <a:ext cx="1297220" cy="461665"/>
          </a:xfrm>
          <a:prstGeom prst="rect">
            <a:avLst/>
          </a:prstGeom>
          <a:noFill/>
        </p:spPr>
        <p:txBody>
          <a:bodyPr wrap="square" rtlCol="0">
            <a:spAutoFit/>
          </a:bodyPr>
          <a:lstStyle/>
          <a:p>
            <a:r>
              <a:rPr lang="en-US" altLang="ko-KR" sz="2400" b="1" u="sng"/>
              <a:t>.wav File</a:t>
            </a:r>
            <a:endParaRPr lang="ko-KR" altLang="en-US" sz="2400" b="1" u="sng"/>
          </a:p>
        </p:txBody>
      </p:sp>
      <p:sp>
        <p:nvSpPr>
          <p:cNvPr id="13" name="화살표: 오른쪽 12">
            <a:extLst>
              <a:ext uri="{FF2B5EF4-FFF2-40B4-BE49-F238E27FC236}">
                <a16:creationId xmlns:a16="http://schemas.microsoft.com/office/drawing/2014/main" id="{C036C505-6BF4-86E5-7E1D-7B9EF2862529}"/>
              </a:ext>
            </a:extLst>
          </p:cNvPr>
          <p:cNvSpPr/>
          <p:nvPr/>
        </p:nvSpPr>
        <p:spPr>
          <a:xfrm>
            <a:off x="2933457" y="2321054"/>
            <a:ext cx="705825"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230A8016-6434-FDC8-2ED7-47EA7FE8FB5B}"/>
              </a:ext>
            </a:extLst>
          </p:cNvPr>
          <p:cNvSpPr txBox="1"/>
          <p:nvPr/>
        </p:nvSpPr>
        <p:spPr>
          <a:xfrm>
            <a:off x="2803125" y="2830745"/>
            <a:ext cx="1004214" cy="369332"/>
          </a:xfrm>
          <a:prstGeom prst="rect">
            <a:avLst/>
          </a:prstGeom>
          <a:noFill/>
        </p:spPr>
        <p:txBody>
          <a:bodyPr wrap="square" rtlCol="0">
            <a:spAutoFit/>
          </a:bodyPr>
          <a:lstStyle/>
          <a:p>
            <a:r>
              <a:rPr lang="en-US" altLang="ko-KR" b="1" i="1" err="1"/>
              <a:t>Librosa</a:t>
            </a:r>
            <a:endParaRPr lang="ko-KR" altLang="en-US" b="1" i="1"/>
          </a:p>
        </p:txBody>
      </p:sp>
      <p:sp>
        <p:nvSpPr>
          <p:cNvPr id="16" name="TextBox 15">
            <a:extLst>
              <a:ext uri="{FF2B5EF4-FFF2-40B4-BE49-F238E27FC236}">
                <a16:creationId xmlns:a16="http://schemas.microsoft.com/office/drawing/2014/main" id="{68D930CF-1C1A-7767-D676-FDF34A4F10B6}"/>
              </a:ext>
            </a:extLst>
          </p:cNvPr>
          <p:cNvSpPr txBox="1"/>
          <p:nvPr/>
        </p:nvSpPr>
        <p:spPr>
          <a:xfrm>
            <a:off x="5866936" y="1683485"/>
            <a:ext cx="1186231" cy="369332"/>
          </a:xfrm>
          <a:prstGeom prst="rect">
            <a:avLst/>
          </a:prstGeom>
          <a:noFill/>
        </p:spPr>
        <p:txBody>
          <a:bodyPr wrap="square" rtlCol="0">
            <a:spAutoFit/>
          </a:bodyPr>
          <a:lstStyle/>
          <a:p>
            <a:r>
              <a:rPr lang="en-US" altLang="ko-KR" b="1" u="sng"/>
              <a:t>Amplitude</a:t>
            </a:r>
            <a:endParaRPr lang="ko-KR" altLang="en-US" b="1" u="sng"/>
          </a:p>
        </p:txBody>
      </p:sp>
      <p:sp>
        <p:nvSpPr>
          <p:cNvPr id="19" name="TextBox 18">
            <a:extLst>
              <a:ext uri="{FF2B5EF4-FFF2-40B4-BE49-F238E27FC236}">
                <a16:creationId xmlns:a16="http://schemas.microsoft.com/office/drawing/2014/main" id="{C3E9A4BD-EF04-2F7E-55D3-A0CFCB35AD31}"/>
              </a:ext>
            </a:extLst>
          </p:cNvPr>
          <p:cNvSpPr txBox="1"/>
          <p:nvPr/>
        </p:nvSpPr>
        <p:spPr>
          <a:xfrm>
            <a:off x="5690839" y="2754429"/>
            <a:ext cx="1572040" cy="369332"/>
          </a:xfrm>
          <a:prstGeom prst="rect">
            <a:avLst/>
          </a:prstGeom>
          <a:noFill/>
        </p:spPr>
        <p:txBody>
          <a:bodyPr wrap="square" rtlCol="0">
            <a:spAutoFit/>
          </a:bodyPr>
          <a:lstStyle/>
          <a:p>
            <a:r>
              <a:rPr lang="en-US" altLang="ko-KR" b="1" u="sng"/>
              <a:t>Sampling rate</a:t>
            </a:r>
            <a:endParaRPr lang="ko-KR" altLang="en-US" b="1" u="sng"/>
          </a:p>
        </p:txBody>
      </p:sp>
      <p:sp>
        <p:nvSpPr>
          <p:cNvPr id="22" name="TextBox 21">
            <a:extLst>
              <a:ext uri="{FF2B5EF4-FFF2-40B4-BE49-F238E27FC236}">
                <a16:creationId xmlns:a16="http://schemas.microsoft.com/office/drawing/2014/main" id="{646C5EDA-AF7C-7509-847C-2FD86D93D5C2}"/>
              </a:ext>
            </a:extLst>
          </p:cNvPr>
          <p:cNvSpPr txBox="1"/>
          <p:nvPr/>
        </p:nvSpPr>
        <p:spPr>
          <a:xfrm>
            <a:off x="3785980" y="4391040"/>
            <a:ext cx="1572040" cy="369332"/>
          </a:xfrm>
          <a:prstGeom prst="rect">
            <a:avLst/>
          </a:prstGeom>
          <a:noFill/>
        </p:spPr>
        <p:txBody>
          <a:bodyPr wrap="square" rtlCol="0">
            <a:spAutoFit/>
          </a:bodyPr>
          <a:lstStyle/>
          <a:p>
            <a:r>
              <a:rPr lang="en-US" altLang="ko-KR" b="1" u="sng"/>
              <a:t>Audio Feature</a:t>
            </a:r>
            <a:endParaRPr lang="ko-KR" altLang="en-US" b="1" u="sng"/>
          </a:p>
        </p:txBody>
      </p:sp>
      <p:pic>
        <p:nvPicPr>
          <p:cNvPr id="10" name="그림 9">
            <a:extLst>
              <a:ext uri="{FF2B5EF4-FFF2-40B4-BE49-F238E27FC236}">
                <a16:creationId xmlns:a16="http://schemas.microsoft.com/office/drawing/2014/main" id="{E66F0853-6D9C-1E31-8FBB-BBD12A732655}"/>
              </a:ext>
            </a:extLst>
          </p:cNvPr>
          <p:cNvPicPr>
            <a:picLocks noChangeAspect="1"/>
          </p:cNvPicPr>
          <p:nvPr/>
        </p:nvPicPr>
        <p:blipFill>
          <a:blip r:embed="rId3"/>
          <a:stretch>
            <a:fillRect/>
          </a:stretch>
        </p:blipFill>
        <p:spPr>
          <a:xfrm>
            <a:off x="4083498" y="2073304"/>
            <a:ext cx="4786723" cy="461664"/>
          </a:xfrm>
          <a:prstGeom prst="rect">
            <a:avLst/>
          </a:prstGeom>
        </p:spPr>
      </p:pic>
      <p:pic>
        <p:nvPicPr>
          <p:cNvPr id="23" name="그림 22">
            <a:extLst>
              <a:ext uri="{FF2B5EF4-FFF2-40B4-BE49-F238E27FC236}">
                <a16:creationId xmlns:a16="http://schemas.microsoft.com/office/drawing/2014/main" id="{E59D5574-6075-6609-C1AC-71824B4DE432}"/>
              </a:ext>
            </a:extLst>
          </p:cNvPr>
          <p:cNvPicPr>
            <a:picLocks noChangeAspect="1"/>
          </p:cNvPicPr>
          <p:nvPr/>
        </p:nvPicPr>
        <p:blipFill rotWithShape="1">
          <a:blip r:embed="rId4"/>
          <a:srcRect l="77807" t="5455" r="2131"/>
          <a:stretch/>
        </p:blipFill>
        <p:spPr>
          <a:xfrm>
            <a:off x="5986460" y="3159364"/>
            <a:ext cx="930105" cy="265112"/>
          </a:xfrm>
          <a:prstGeom prst="rect">
            <a:avLst/>
          </a:prstGeom>
        </p:spPr>
      </p:pic>
      <p:pic>
        <p:nvPicPr>
          <p:cNvPr id="25" name="그림 24">
            <a:extLst>
              <a:ext uri="{FF2B5EF4-FFF2-40B4-BE49-F238E27FC236}">
                <a16:creationId xmlns:a16="http://schemas.microsoft.com/office/drawing/2014/main" id="{0D5B31A8-8468-CA6A-94A3-4502CAD6647D}"/>
              </a:ext>
            </a:extLst>
          </p:cNvPr>
          <p:cNvPicPr>
            <a:picLocks noChangeAspect="1"/>
          </p:cNvPicPr>
          <p:nvPr/>
        </p:nvPicPr>
        <p:blipFill>
          <a:blip r:embed="rId5"/>
          <a:stretch>
            <a:fillRect/>
          </a:stretch>
        </p:blipFill>
        <p:spPr>
          <a:xfrm>
            <a:off x="493315" y="1803246"/>
            <a:ext cx="2190635" cy="1436649"/>
          </a:xfrm>
          <a:prstGeom prst="rect">
            <a:avLst/>
          </a:prstGeom>
        </p:spPr>
      </p:pic>
      <p:sp>
        <p:nvSpPr>
          <p:cNvPr id="26" name="사각형: 둥근 모서리 25">
            <a:extLst>
              <a:ext uri="{FF2B5EF4-FFF2-40B4-BE49-F238E27FC236}">
                <a16:creationId xmlns:a16="http://schemas.microsoft.com/office/drawing/2014/main" id="{717C5F12-11C5-6829-36BE-75B1F09B1706}"/>
              </a:ext>
            </a:extLst>
          </p:cNvPr>
          <p:cNvSpPr/>
          <p:nvPr/>
        </p:nvSpPr>
        <p:spPr>
          <a:xfrm>
            <a:off x="3926514" y="1647771"/>
            <a:ext cx="5067076" cy="1847825"/>
          </a:xfrm>
          <a:prstGeom prst="roundRect">
            <a:avLst>
              <a:gd name="adj" fmla="val 7910"/>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A13311A3-0BC1-4AF3-8648-599D4D8B2D98}"/>
              </a:ext>
            </a:extLst>
          </p:cNvPr>
          <p:cNvGrpSpPr/>
          <p:nvPr/>
        </p:nvGrpSpPr>
        <p:grpSpPr>
          <a:xfrm>
            <a:off x="1998001" y="4778879"/>
            <a:ext cx="4629068" cy="1774750"/>
            <a:chOff x="1738597" y="4796237"/>
            <a:chExt cx="4629068" cy="1774750"/>
          </a:xfrm>
        </p:grpSpPr>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a:blip r:embed="rId6"/>
            <a:stretch>
              <a:fillRect/>
            </a:stretch>
          </p:blipFill>
          <p:spPr>
            <a:xfrm>
              <a:off x="2776336" y="4796237"/>
              <a:ext cx="3591329" cy="1774750"/>
            </a:xfrm>
            <a:prstGeom prst="rect">
              <a:avLst/>
            </a:prstGeom>
            <a:ln w="38100">
              <a:noFill/>
            </a:ln>
          </p:spPr>
        </p:pic>
        <p:sp>
          <p:nvSpPr>
            <p:cNvPr id="21" name="TextBox 20">
              <a:extLst>
                <a:ext uri="{FF2B5EF4-FFF2-40B4-BE49-F238E27FC236}">
                  <a16:creationId xmlns:a16="http://schemas.microsoft.com/office/drawing/2014/main" id="{2C6F4B4A-AF35-4844-F85D-690B03ABBB99}"/>
                </a:ext>
              </a:extLst>
            </p:cNvPr>
            <p:cNvSpPr txBox="1"/>
            <p:nvPr/>
          </p:nvSpPr>
          <p:spPr>
            <a:xfrm>
              <a:off x="1738597" y="5375163"/>
              <a:ext cx="852366" cy="400110"/>
            </a:xfrm>
            <a:prstGeom prst="rect">
              <a:avLst/>
            </a:prstGeom>
            <a:noFill/>
          </p:spPr>
          <p:txBody>
            <a:bodyPr wrap="square" rtlCol="0">
              <a:spAutoFit/>
            </a:bodyPr>
            <a:lstStyle/>
            <a:p>
              <a:pPr algn="dist"/>
              <a:r>
                <a:rPr lang="en-US" altLang="ko-KR" sz="2000" b="1">
                  <a:solidFill>
                    <a:schemeClr val="accent1"/>
                  </a:solidFill>
                </a:rPr>
                <a:t>MFCC</a:t>
              </a:r>
              <a:endParaRPr lang="ko-KR" altLang="en-US" sz="2000" b="1">
                <a:solidFill>
                  <a:schemeClr val="accent1"/>
                </a:solidFill>
              </a:endParaRPr>
            </a:p>
          </p:txBody>
        </p:sp>
        <p:sp>
          <p:nvSpPr>
            <p:cNvPr id="28" name="왼쪽 대괄호 27">
              <a:extLst>
                <a:ext uri="{FF2B5EF4-FFF2-40B4-BE49-F238E27FC236}">
                  <a16:creationId xmlns:a16="http://schemas.microsoft.com/office/drawing/2014/main" id="{32CCB5DC-0756-23D4-329D-5EDB1BB2276F}"/>
                </a:ext>
              </a:extLst>
            </p:cNvPr>
            <p:cNvSpPr/>
            <p:nvPr/>
          </p:nvSpPr>
          <p:spPr>
            <a:xfrm>
              <a:off x="2611463" y="4891159"/>
              <a:ext cx="123873" cy="1533063"/>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0" name="화살표: 오른쪽 29">
            <a:extLst>
              <a:ext uri="{FF2B5EF4-FFF2-40B4-BE49-F238E27FC236}">
                <a16:creationId xmlns:a16="http://schemas.microsoft.com/office/drawing/2014/main" id="{67F108ED-7024-B1DE-A28E-014EDB8E90F0}"/>
              </a:ext>
            </a:extLst>
          </p:cNvPr>
          <p:cNvSpPr/>
          <p:nvPr/>
        </p:nvSpPr>
        <p:spPr>
          <a:xfrm rot="5400000">
            <a:off x="4320249" y="3835984"/>
            <a:ext cx="503501" cy="3693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360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057063" y="1154666"/>
            <a:ext cx="6914445" cy="338554"/>
          </a:xfrm>
        </p:spPr>
        <p:txBody>
          <a:bodyPr/>
          <a:lstStyle/>
          <a:p>
            <a:r>
              <a:rPr lang="en-US" altLang="ko-KR" dirty="0">
                <a:latin typeface="Franklin Gothic Demi Cond"/>
                <a:ea typeface="돋움"/>
              </a:rPr>
              <a:t>- Model Architecture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p:txBody>
          <a:bodyPr/>
          <a:lstStyle/>
          <a:p>
            <a:fld id="{8A7A6979-0714-4377-B894-6BE4C2D6E202}" type="slidenum">
              <a:rPr lang="en-US" smtClean="0"/>
              <a:pPr/>
              <a:t>15</a:t>
            </a:fld>
            <a:endParaRPr lang="en-US"/>
          </a:p>
        </p:txBody>
      </p:sp>
      <p:grpSp>
        <p:nvGrpSpPr>
          <p:cNvPr id="8" name="그룹 7">
            <a:extLst>
              <a:ext uri="{FF2B5EF4-FFF2-40B4-BE49-F238E27FC236}">
                <a16:creationId xmlns:a16="http://schemas.microsoft.com/office/drawing/2014/main" id="{5287F313-3DDF-803E-8E16-B54897C42DE9}"/>
              </a:ext>
            </a:extLst>
          </p:cNvPr>
          <p:cNvGrpSpPr/>
          <p:nvPr/>
        </p:nvGrpSpPr>
        <p:grpSpPr>
          <a:xfrm>
            <a:off x="525184" y="1565249"/>
            <a:ext cx="8106048" cy="2419757"/>
            <a:chOff x="556933" y="1827187"/>
            <a:chExt cx="8106048" cy="2419757"/>
          </a:xfrm>
        </p:grpSpPr>
        <p:sp>
          <p:nvSpPr>
            <p:cNvPr id="33" name="직사각형 32">
              <a:extLst>
                <a:ext uri="{FF2B5EF4-FFF2-40B4-BE49-F238E27FC236}">
                  <a16:creationId xmlns:a16="http://schemas.microsoft.com/office/drawing/2014/main" id="{5DF3BF7C-96D2-F377-C4E4-E6B35C4E1312}"/>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35" name="사각형: 둥근 모서리 34">
              <a:extLst>
                <a:ext uri="{FF2B5EF4-FFF2-40B4-BE49-F238E27FC236}">
                  <a16:creationId xmlns:a16="http://schemas.microsoft.com/office/drawing/2014/main" id="{D294C92B-FEAF-899B-E601-C70F18B1D22D}"/>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37" name="사각형: 둥근 모서리 36">
              <a:extLst>
                <a:ext uri="{FF2B5EF4-FFF2-40B4-BE49-F238E27FC236}">
                  <a16:creationId xmlns:a16="http://schemas.microsoft.com/office/drawing/2014/main" id="{D92C4760-5107-52AA-3514-2AFF95F8089C}"/>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39" name="화살표: 오른쪽 38">
              <a:extLst>
                <a:ext uri="{FF2B5EF4-FFF2-40B4-BE49-F238E27FC236}">
                  <a16:creationId xmlns:a16="http://schemas.microsoft.com/office/drawing/2014/main" id="{25A881CC-7DAF-C77E-0613-52C32FAE6DD5}"/>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45" name="그룹 44">
              <a:extLst>
                <a:ext uri="{FF2B5EF4-FFF2-40B4-BE49-F238E27FC236}">
                  <a16:creationId xmlns:a16="http://schemas.microsoft.com/office/drawing/2014/main" id="{32D5E82A-1C3A-B61F-C1E5-CADEC42A09C6}"/>
                </a:ext>
              </a:extLst>
            </p:cNvPr>
            <p:cNvGrpSpPr/>
            <p:nvPr/>
          </p:nvGrpSpPr>
          <p:grpSpPr>
            <a:xfrm>
              <a:off x="2298654" y="1853368"/>
              <a:ext cx="1372614" cy="2393576"/>
              <a:chOff x="495517" y="781016"/>
              <a:chExt cx="1830150" cy="3191435"/>
            </a:xfrm>
          </p:grpSpPr>
          <p:sp>
            <p:nvSpPr>
              <p:cNvPr id="41" name="직사각형 40">
                <a:extLst>
                  <a:ext uri="{FF2B5EF4-FFF2-40B4-BE49-F238E27FC236}">
                    <a16:creationId xmlns:a16="http://schemas.microsoft.com/office/drawing/2014/main" id="{EE0880C1-4A64-A968-EF91-B498CFE4762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42" name="직사각형 41">
                <a:extLst>
                  <a:ext uri="{FF2B5EF4-FFF2-40B4-BE49-F238E27FC236}">
                    <a16:creationId xmlns:a16="http://schemas.microsoft.com/office/drawing/2014/main" id="{CB5762B7-C62D-BBA0-16B9-18858B3E7AF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43" name="직사각형 42">
                <a:extLst>
                  <a:ext uri="{FF2B5EF4-FFF2-40B4-BE49-F238E27FC236}">
                    <a16:creationId xmlns:a16="http://schemas.microsoft.com/office/drawing/2014/main" id="{0110ACBF-89F2-6E19-A017-FDF3D22C9BEE}"/>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44" name="직사각형 43">
                <a:extLst>
                  <a:ext uri="{FF2B5EF4-FFF2-40B4-BE49-F238E27FC236}">
                    <a16:creationId xmlns:a16="http://schemas.microsoft.com/office/drawing/2014/main" id="{BC012BFD-31FE-B1F9-DBC3-AEDC951BE508}"/>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51" name="그룹 50">
              <a:extLst>
                <a:ext uri="{FF2B5EF4-FFF2-40B4-BE49-F238E27FC236}">
                  <a16:creationId xmlns:a16="http://schemas.microsoft.com/office/drawing/2014/main" id="{7697E887-9EB6-5C8E-3590-8263063A45F0}"/>
                </a:ext>
              </a:extLst>
            </p:cNvPr>
            <p:cNvGrpSpPr/>
            <p:nvPr/>
          </p:nvGrpSpPr>
          <p:grpSpPr>
            <a:xfrm>
              <a:off x="556933" y="1843062"/>
              <a:ext cx="1372614" cy="2393576"/>
              <a:chOff x="495517" y="781016"/>
              <a:chExt cx="1830150" cy="3191435"/>
            </a:xfrm>
          </p:grpSpPr>
          <p:sp>
            <p:nvSpPr>
              <p:cNvPr id="47" name="직사각형 46">
                <a:extLst>
                  <a:ext uri="{FF2B5EF4-FFF2-40B4-BE49-F238E27FC236}">
                    <a16:creationId xmlns:a16="http://schemas.microsoft.com/office/drawing/2014/main" id="{D86D7CE6-6694-FBF6-0A17-9F76167E8C8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48" name="직사각형 47">
                <a:extLst>
                  <a:ext uri="{FF2B5EF4-FFF2-40B4-BE49-F238E27FC236}">
                    <a16:creationId xmlns:a16="http://schemas.microsoft.com/office/drawing/2014/main" id="{DCB002C7-01A2-D243-8FFF-1C8069276E16}"/>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49" name="직사각형 48">
                <a:extLst>
                  <a:ext uri="{FF2B5EF4-FFF2-40B4-BE49-F238E27FC236}">
                    <a16:creationId xmlns:a16="http://schemas.microsoft.com/office/drawing/2014/main" id="{DFF2B17C-5131-AC03-FA3B-5095A748D21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50" name="직사각형 49">
                <a:extLst>
                  <a:ext uri="{FF2B5EF4-FFF2-40B4-BE49-F238E27FC236}">
                    <a16:creationId xmlns:a16="http://schemas.microsoft.com/office/drawing/2014/main" id="{16064086-94DB-7AA8-4FF9-C1DB48C43E81}"/>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57" name="그룹 56">
              <a:extLst>
                <a:ext uri="{FF2B5EF4-FFF2-40B4-BE49-F238E27FC236}">
                  <a16:creationId xmlns:a16="http://schemas.microsoft.com/office/drawing/2014/main" id="{24AF29AA-08F9-6C46-49B0-77C6621D186D}"/>
                </a:ext>
              </a:extLst>
            </p:cNvPr>
            <p:cNvGrpSpPr/>
            <p:nvPr/>
          </p:nvGrpSpPr>
          <p:grpSpPr>
            <a:xfrm>
              <a:off x="5776825" y="1843062"/>
              <a:ext cx="1372614" cy="2393576"/>
              <a:chOff x="495517" y="781016"/>
              <a:chExt cx="1830150" cy="3191435"/>
            </a:xfrm>
          </p:grpSpPr>
          <p:sp>
            <p:nvSpPr>
              <p:cNvPr id="53" name="직사각형 52">
                <a:extLst>
                  <a:ext uri="{FF2B5EF4-FFF2-40B4-BE49-F238E27FC236}">
                    <a16:creationId xmlns:a16="http://schemas.microsoft.com/office/drawing/2014/main" id="{1D5FA948-8A46-6C0D-3231-9B41D71F11B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54" name="직사각형 53">
                <a:extLst>
                  <a:ext uri="{FF2B5EF4-FFF2-40B4-BE49-F238E27FC236}">
                    <a16:creationId xmlns:a16="http://schemas.microsoft.com/office/drawing/2014/main" id="{A64F7D12-9D42-CD0F-D77F-76E2659D73E7}"/>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55" name="직사각형 54">
                <a:extLst>
                  <a:ext uri="{FF2B5EF4-FFF2-40B4-BE49-F238E27FC236}">
                    <a16:creationId xmlns:a16="http://schemas.microsoft.com/office/drawing/2014/main" id="{3660443C-2F84-7C30-0C78-9A0F4AB0B951}"/>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56" name="직사각형 55">
                <a:extLst>
                  <a:ext uri="{FF2B5EF4-FFF2-40B4-BE49-F238E27FC236}">
                    <a16:creationId xmlns:a16="http://schemas.microsoft.com/office/drawing/2014/main" id="{17808634-CF65-561E-16DE-61B613DD51FE}"/>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4" name="그룹 63">
              <a:extLst>
                <a:ext uri="{FF2B5EF4-FFF2-40B4-BE49-F238E27FC236}">
                  <a16:creationId xmlns:a16="http://schemas.microsoft.com/office/drawing/2014/main" id="{ABEE02E5-C3B8-DC5B-F193-39BCB37D83F1}"/>
                </a:ext>
              </a:extLst>
            </p:cNvPr>
            <p:cNvGrpSpPr/>
            <p:nvPr/>
          </p:nvGrpSpPr>
          <p:grpSpPr>
            <a:xfrm>
              <a:off x="4049969" y="1853368"/>
              <a:ext cx="1372614" cy="2393576"/>
              <a:chOff x="495517" y="781016"/>
              <a:chExt cx="1830150" cy="3191435"/>
            </a:xfrm>
          </p:grpSpPr>
          <p:sp>
            <p:nvSpPr>
              <p:cNvPr id="59" name="직사각형 58">
                <a:extLst>
                  <a:ext uri="{FF2B5EF4-FFF2-40B4-BE49-F238E27FC236}">
                    <a16:creationId xmlns:a16="http://schemas.microsoft.com/office/drawing/2014/main" id="{EBED9833-0903-5129-DAA5-0A07CA42166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60" name="직사각형 59">
                <a:extLst>
                  <a:ext uri="{FF2B5EF4-FFF2-40B4-BE49-F238E27FC236}">
                    <a16:creationId xmlns:a16="http://schemas.microsoft.com/office/drawing/2014/main" id="{EBD6DF73-77C5-48FD-B248-BE9F11DE330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61" name="직사각형 60">
                <a:extLst>
                  <a:ext uri="{FF2B5EF4-FFF2-40B4-BE49-F238E27FC236}">
                    <a16:creationId xmlns:a16="http://schemas.microsoft.com/office/drawing/2014/main" id="{9CF7FDA2-D1FE-4C30-8D4E-CF0D52BDEBF9}"/>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62" name="직사각형 61">
                <a:extLst>
                  <a:ext uri="{FF2B5EF4-FFF2-40B4-BE49-F238E27FC236}">
                    <a16:creationId xmlns:a16="http://schemas.microsoft.com/office/drawing/2014/main" id="{24B504FF-D9D1-CE1B-B1C3-BD12DC2DFB54}"/>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6" name="화살표: 오른쪽 50">
              <a:extLst>
                <a:ext uri="{FF2B5EF4-FFF2-40B4-BE49-F238E27FC236}">
                  <a16:creationId xmlns:a16="http://schemas.microsoft.com/office/drawing/2014/main" id="{982F2A78-B49A-0805-E2EB-509079436856}"/>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8" name="화살표: 오른쪽 50">
              <a:extLst>
                <a:ext uri="{FF2B5EF4-FFF2-40B4-BE49-F238E27FC236}">
                  <a16:creationId xmlns:a16="http://schemas.microsoft.com/office/drawing/2014/main" id="{192DAE2F-BA3E-3EB7-32E7-74A9697FFA91}"/>
                </a:ext>
              </a:extLst>
            </p:cNvPr>
            <p:cNvSpPr/>
            <p:nvPr/>
          </p:nvSpPr>
          <p:spPr>
            <a:xfrm>
              <a:off x="2031012"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0" name="화살표: 오른쪽 50">
              <a:extLst>
                <a:ext uri="{FF2B5EF4-FFF2-40B4-BE49-F238E27FC236}">
                  <a16:creationId xmlns:a16="http://schemas.microsoft.com/office/drawing/2014/main" id="{A4F57719-6013-BB3C-BA81-640FE90ACB44}"/>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7" name="부제목 2">
            <a:extLst>
              <a:ext uri="{FF2B5EF4-FFF2-40B4-BE49-F238E27FC236}">
                <a16:creationId xmlns:a16="http://schemas.microsoft.com/office/drawing/2014/main" id="{1FD482D0-A1B0-01F0-4F60-C349BBB52A3E}"/>
              </a:ext>
            </a:extLst>
          </p:cNvPr>
          <p:cNvSpPr txBox="1">
            <a:spLocks/>
          </p:cNvSpPr>
          <p:nvPr/>
        </p:nvSpPr>
        <p:spPr>
          <a:xfrm>
            <a:off x="1058651" y="4085191"/>
            <a:ext cx="6914445" cy="196925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150000"/>
              </a:lnSpc>
            </a:pPr>
            <a:r>
              <a:rPr lang="en-US" altLang="ko-KR" dirty="0">
                <a:latin typeface="Franklin Gothic Demi Cond"/>
                <a:ea typeface="돋움"/>
              </a:rPr>
              <a:t>- Model Information</a:t>
            </a:r>
            <a:endParaRPr lang="ko-KR" altLang="en-US" dirty="0"/>
          </a:p>
          <a:p>
            <a:pPr marL="342900" indent="-342900">
              <a:lnSpc>
                <a:spcPct val="150000"/>
              </a:lnSpc>
              <a:spcBef>
                <a:spcPts val="0"/>
              </a:spcBef>
              <a:buChar char="•"/>
            </a:pPr>
            <a:r>
              <a:rPr lang="en-US" b="0" dirty="0">
                <a:latin typeface="Franklin Gothic Demi Cond"/>
                <a:ea typeface="돋움"/>
              </a:rPr>
              <a:t>➢Loss : </a:t>
            </a:r>
            <a:r>
              <a:rPr lang="en-US" b="0" dirty="0" err="1">
                <a:latin typeface="Franklin Gothic Demi Cond"/>
                <a:ea typeface="돋움"/>
              </a:rPr>
              <a:t>CrossEntropyLoss</a:t>
            </a:r>
            <a:endParaRPr lang="en-US" b="0" dirty="0">
              <a:latin typeface="Franklin Gothic Demi Cond"/>
              <a:ea typeface="돋움"/>
            </a:endParaRPr>
          </a:p>
          <a:p>
            <a:pPr marL="342900" indent="-342900">
              <a:lnSpc>
                <a:spcPct val="150000"/>
              </a:lnSpc>
              <a:spcBef>
                <a:spcPts val="0"/>
              </a:spcBef>
              <a:buChar char="•"/>
            </a:pPr>
            <a:r>
              <a:rPr lang="en-US" b="0" dirty="0">
                <a:latin typeface="Franklin Gothic Demi Cond"/>
                <a:ea typeface="돋움"/>
              </a:rPr>
              <a:t>➢Optimizer: Adam </a:t>
            </a:r>
          </a:p>
          <a:p>
            <a:pPr marL="342900" indent="-342900">
              <a:lnSpc>
                <a:spcPct val="150000"/>
              </a:lnSpc>
              <a:spcBef>
                <a:spcPts val="0"/>
              </a:spcBef>
              <a:buChar char="•"/>
            </a:pPr>
            <a:r>
              <a:rPr lang="en-US" b="0" dirty="0">
                <a:latin typeface="Franklin Gothic Demi Cond"/>
                <a:ea typeface="돋움"/>
              </a:rPr>
              <a:t>➢Learning rate : 0.001</a:t>
            </a:r>
          </a:p>
        </p:txBody>
      </p:sp>
      <p:sp>
        <p:nvSpPr>
          <p:cNvPr id="9" name="부제목 2">
            <a:extLst>
              <a:ext uri="{FF2B5EF4-FFF2-40B4-BE49-F238E27FC236}">
                <a16:creationId xmlns:a16="http://schemas.microsoft.com/office/drawing/2014/main" id="{598E4504-DE90-3470-3EB0-5F622316D685}"/>
              </a:ext>
            </a:extLst>
          </p:cNvPr>
          <p:cNvSpPr txBox="1">
            <a:spLocks/>
          </p:cNvSpPr>
          <p:nvPr/>
        </p:nvSpPr>
        <p:spPr>
          <a:xfrm>
            <a:off x="4577298" y="4589455"/>
            <a:ext cx="3821622" cy="95359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nSpc>
                <a:spcPct val="150000"/>
              </a:lnSpc>
              <a:spcBef>
                <a:spcPts val="0"/>
              </a:spcBef>
              <a:buFont typeface="Arial,Sans-Serif" panose="020B0604020202020204" pitchFamily="34" charset="0"/>
              <a:buChar char="•"/>
            </a:pPr>
            <a:r>
              <a:rPr lang="en-US" altLang="ko-KR" b="0">
                <a:latin typeface="Franklin Gothic Demi Cond"/>
                <a:ea typeface="돋움"/>
              </a:rPr>
              <a:t>➢</a:t>
            </a:r>
            <a:r>
              <a:rPr lang="ko-KR" b="0" err="1">
                <a:latin typeface="Franklin Gothic Demi Cond"/>
                <a:ea typeface="돋움"/>
              </a:rPr>
              <a:t>Batch</a:t>
            </a:r>
            <a:r>
              <a:rPr lang="ko-KR" b="0">
                <a:latin typeface="Franklin Gothic Demi Cond"/>
                <a:ea typeface="돋움"/>
              </a:rPr>
              <a:t> </a:t>
            </a:r>
            <a:r>
              <a:rPr lang="ko-KR" b="0" err="1">
                <a:latin typeface="Franklin Gothic Demi Cond"/>
                <a:ea typeface="돋움"/>
              </a:rPr>
              <a:t>size</a:t>
            </a:r>
            <a:r>
              <a:rPr lang="ko-KR" b="0">
                <a:latin typeface="Franklin Gothic Demi Cond"/>
                <a:ea typeface="돋움"/>
              </a:rPr>
              <a:t> : 10</a:t>
            </a:r>
            <a:endParaRPr lang="en-US" b="0">
              <a:latin typeface="Franklin Gothic Demi Cond"/>
              <a:ea typeface="돋움"/>
            </a:endParaRPr>
          </a:p>
          <a:p>
            <a:pPr marL="342900" indent="-342900">
              <a:lnSpc>
                <a:spcPct val="150000"/>
              </a:lnSpc>
              <a:spcBef>
                <a:spcPts val="0"/>
              </a:spcBef>
              <a:buFont typeface="Arial,Sans-Serif" panose="020B0604020202020204" pitchFamily="34" charset="0"/>
              <a:buChar char="•"/>
            </a:pPr>
            <a:r>
              <a:rPr lang="en-US" b="0">
                <a:latin typeface="Franklin Gothic Demi Cond"/>
                <a:ea typeface="돋움"/>
              </a:rPr>
              <a:t>➢Epoch : 100</a:t>
            </a:r>
            <a:endParaRPr lang="en-US"/>
          </a:p>
        </p:txBody>
      </p:sp>
    </p:spTree>
    <p:extLst>
      <p:ext uri="{BB962C8B-B14F-4D97-AF65-F5344CB8AC3E}">
        <p14:creationId xmlns:p14="http://schemas.microsoft.com/office/powerpoint/2010/main" val="350199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Experiment Result</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pic>
        <p:nvPicPr>
          <p:cNvPr id="9" name="Picture 9">
            <a:extLst>
              <a:ext uri="{FF2B5EF4-FFF2-40B4-BE49-F238E27FC236}">
                <a16:creationId xmlns:a16="http://schemas.microsoft.com/office/drawing/2014/main" id="{E6325025-7885-6323-398B-C61AF4A24A2E}"/>
              </a:ext>
            </a:extLst>
          </p:cNvPr>
          <p:cNvPicPr>
            <a:picLocks noChangeAspect="1"/>
          </p:cNvPicPr>
          <p:nvPr/>
        </p:nvPicPr>
        <p:blipFill>
          <a:blip r:embed="rId3"/>
          <a:stretch>
            <a:fillRect/>
          </a:stretch>
        </p:blipFill>
        <p:spPr>
          <a:xfrm>
            <a:off x="400261" y="1882829"/>
            <a:ext cx="4208810" cy="2805873"/>
          </a:xfrm>
          <a:prstGeom prst="rect">
            <a:avLst/>
          </a:prstGeom>
        </p:spPr>
      </p:pic>
      <p:pic>
        <p:nvPicPr>
          <p:cNvPr id="10" name="Picture 10">
            <a:extLst>
              <a:ext uri="{FF2B5EF4-FFF2-40B4-BE49-F238E27FC236}">
                <a16:creationId xmlns:a16="http://schemas.microsoft.com/office/drawing/2014/main" id="{D74C2BF7-6BDC-02E3-B8FE-E65353E0EFF4}"/>
              </a:ext>
            </a:extLst>
          </p:cNvPr>
          <p:cNvPicPr>
            <a:picLocks noChangeAspect="1"/>
          </p:cNvPicPr>
          <p:nvPr/>
        </p:nvPicPr>
        <p:blipFill rotWithShape="1">
          <a:blip r:embed="rId4"/>
          <a:srcRect t="10354"/>
          <a:stretch/>
        </p:blipFill>
        <p:spPr>
          <a:xfrm>
            <a:off x="4456259" y="2068750"/>
            <a:ext cx="4383835" cy="2619952"/>
          </a:xfrm>
          <a:prstGeom prst="rect">
            <a:avLst/>
          </a:prstGeom>
        </p:spPr>
      </p:pic>
      <p:sp>
        <p:nvSpPr>
          <p:cNvPr id="11" name="TextBox 10">
            <a:extLst>
              <a:ext uri="{FF2B5EF4-FFF2-40B4-BE49-F238E27FC236}">
                <a16:creationId xmlns:a16="http://schemas.microsoft.com/office/drawing/2014/main" id="{8E117D95-E2D3-48F9-A8CD-84B8FC7C1860}"/>
              </a:ext>
            </a:extLst>
          </p:cNvPr>
          <p:cNvSpPr txBox="1"/>
          <p:nvPr/>
        </p:nvSpPr>
        <p:spPr>
          <a:xfrm>
            <a:off x="2791838" y="4837518"/>
            <a:ext cx="356032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Char char="-"/>
            </a:pPr>
            <a:r>
              <a:rPr lang="en-US" altLang="ko-KR" sz="2200" dirty="0">
                <a:solidFill>
                  <a:schemeClr val="bg2"/>
                </a:solidFill>
                <a:latin typeface="Franklin Gothic Demi Cond"/>
                <a:ea typeface="돋움"/>
              </a:rPr>
              <a:t>Vail set: Loss: 0.0324</a:t>
            </a:r>
          </a:p>
          <a:p>
            <a:pPr marL="342900" indent="-342900">
              <a:buFontTx/>
              <a:buChar char="-"/>
            </a:pPr>
            <a:r>
              <a:rPr lang="en-US" altLang="ko-KR" sz="2200" dirty="0">
                <a:solidFill>
                  <a:schemeClr val="bg2"/>
                </a:solidFill>
                <a:latin typeface="Franklin Gothic Demi Cond"/>
                <a:ea typeface="돋움"/>
              </a:rPr>
              <a:t>Accuracy: 279/280 (100%)</a:t>
            </a:r>
            <a:endParaRPr lang="ko-KR" altLang="en-US" sz="2200" dirty="0">
              <a:solidFill>
                <a:schemeClr val="bg2"/>
              </a:solidFill>
              <a:latin typeface="Franklin Gothic Demi Cond"/>
              <a:ea typeface="돋움"/>
            </a:endParaRPr>
          </a:p>
        </p:txBody>
      </p:sp>
      <p:sp>
        <p:nvSpPr>
          <p:cNvPr id="12" name="부제목 2">
            <a:extLst>
              <a:ext uri="{FF2B5EF4-FFF2-40B4-BE49-F238E27FC236}">
                <a16:creationId xmlns:a16="http://schemas.microsoft.com/office/drawing/2014/main" id="{91AE954C-E6D2-4049-9128-65DD33C70BA8}"/>
              </a:ext>
            </a:extLst>
          </p:cNvPr>
          <p:cNvSpPr>
            <a:spLocks noGrp="1"/>
          </p:cNvSpPr>
          <p:nvPr>
            <p:ph type="subTitle" idx="1"/>
          </p:nvPr>
        </p:nvSpPr>
        <p:spPr>
          <a:xfrm>
            <a:off x="1462848" y="1635761"/>
            <a:ext cx="2074586" cy="338554"/>
          </a:xfrm>
        </p:spPr>
        <p:txBody>
          <a:bodyPr/>
          <a:lstStyle/>
          <a:p>
            <a:r>
              <a:rPr lang="en-US" altLang="ko-KR" dirty="0">
                <a:ea typeface="돋움" panose="020B0600000101010101" pitchFamily="34" charset="-127"/>
              </a:rPr>
              <a:t>- Confusion Matrix</a:t>
            </a:r>
            <a:endParaRPr lang="ko-KR" altLang="en-US" dirty="0">
              <a:ea typeface="돋움" panose="020B0600000101010101" pitchFamily="34" charset="-127"/>
            </a:endParaRPr>
          </a:p>
        </p:txBody>
      </p:sp>
      <p:sp>
        <p:nvSpPr>
          <p:cNvPr id="14" name="부제목 2">
            <a:extLst>
              <a:ext uri="{FF2B5EF4-FFF2-40B4-BE49-F238E27FC236}">
                <a16:creationId xmlns:a16="http://schemas.microsoft.com/office/drawing/2014/main" id="{B1FCA0FB-7CED-4292-BFE5-28A373C18CB6}"/>
              </a:ext>
            </a:extLst>
          </p:cNvPr>
          <p:cNvSpPr txBox="1">
            <a:spLocks/>
          </p:cNvSpPr>
          <p:nvPr/>
        </p:nvSpPr>
        <p:spPr>
          <a:xfrm>
            <a:off x="6054208" y="1635761"/>
            <a:ext cx="1231517"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ea typeface="돋움" panose="020B0600000101010101" pitchFamily="34" charset="-127"/>
              </a:rPr>
              <a:t>- ROC curve</a:t>
            </a:r>
            <a:endParaRPr lang="ko-KR" altLang="en-US" dirty="0">
              <a:ea typeface="돋움" panose="020B0600000101010101" pitchFamily="34" charset="-127"/>
            </a:endParaRPr>
          </a:p>
        </p:txBody>
      </p:sp>
    </p:spTree>
    <p:extLst>
      <p:ext uri="{BB962C8B-B14F-4D97-AF65-F5344CB8AC3E}">
        <p14:creationId xmlns:p14="http://schemas.microsoft.com/office/powerpoint/2010/main" val="321892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t>Contribution</a:t>
            </a:r>
            <a:endParaRPr lang="en-US" dirty="0"/>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1494642" y="3351592"/>
            <a:ext cx="5643016" cy="2383661"/>
          </a:xfrm>
        </p:spPr>
        <p:txBody>
          <a:bodyPr vert="horz" lIns="0" tIns="0" rIns="0" bIns="0" rtlCol="0" anchor="t">
            <a:normAutofit/>
          </a:bodyPr>
          <a:lstStyle/>
          <a:p>
            <a:r>
              <a:rPr lang="en-US" altLang="ko-KR" sz="2200">
                <a:solidFill>
                  <a:srgbClr val="000000"/>
                </a:solidFill>
                <a:latin typeface="Franklin Gothic Medium Cond"/>
                <a:ea typeface="돋움"/>
              </a:rPr>
              <a:t>Increase</a:t>
            </a:r>
            <a:r>
              <a:rPr lang="ko-KR" altLang="en-US" sz="2200">
                <a:solidFill>
                  <a:srgbClr val="000000"/>
                </a:solidFill>
                <a:latin typeface="Franklin Gothic Medium Cond"/>
                <a:ea typeface="돋움"/>
              </a:rPr>
              <a:t> </a:t>
            </a:r>
            <a:r>
              <a:rPr lang="en-US" altLang="ko-KR" sz="2200">
                <a:solidFill>
                  <a:srgbClr val="000000"/>
                </a:solidFill>
                <a:latin typeface="Franklin Gothic Medium Cond"/>
                <a:ea typeface="돋움"/>
              </a:rPr>
              <a:t>efficiency</a:t>
            </a:r>
            <a:r>
              <a:rPr lang="en-US" altLang="ko-KR" sz="2200">
                <a:latin typeface="Franklin Gothic Medium Cond"/>
                <a:ea typeface="돋움"/>
              </a:rPr>
              <a:t> in </a:t>
            </a:r>
            <a:r>
              <a:rPr lang="en-US" altLang="ko-KR" sz="2200">
                <a:highlight>
                  <a:srgbClr val="ECE3D3"/>
                </a:highlight>
                <a:latin typeface="Franklin Gothic Medium Cond"/>
                <a:ea typeface="돋움"/>
              </a:rPr>
              <a:t>managing coyote</a:t>
            </a:r>
          </a:p>
          <a:p>
            <a:pPr marL="0" indent="0">
              <a:buNone/>
            </a:pPr>
            <a:r>
              <a:rPr lang="en-US" altLang="ko-KR">
                <a:latin typeface="Franklin Gothic Medium Cond"/>
                <a:ea typeface="돋움"/>
              </a:rPr>
              <a:t>	</a:t>
            </a:r>
            <a:r>
              <a:rPr lang="ko-KR" altLang="en-US">
                <a:latin typeface="Franklin Gothic Medium Cond"/>
                <a:ea typeface="돋움"/>
              </a:rPr>
              <a:t>➡By </a:t>
            </a:r>
            <a:r>
              <a:rPr lang="en-US" altLang="ko-KR">
                <a:latin typeface="Franklin Gothic Medium Cond"/>
                <a:ea typeface="돋움"/>
              </a:rPr>
              <a:t>informing</a:t>
            </a:r>
            <a:r>
              <a:rPr lang="ko-KR" altLang="en-US">
                <a:latin typeface="Franklin Gothic Medium Cond"/>
                <a:ea typeface="돋움"/>
              </a:rPr>
              <a:t> </a:t>
            </a:r>
            <a:r>
              <a:rPr lang="en-US" altLang="ko-KR">
                <a:latin typeface="Franklin Gothic Medium Cond"/>
                <a:ea typeface="돋움"/>
              </a:rPr>
              <a:t>the</a:t>
            </a:r>
            <a:r>
              <a:rPr lang="ko-KR" altLang="en-US">
                <a:latin typeface="Franklin Gothic Medium Cond"/>
                <a:ea typeface="돋움"/>
              </a:rPr>
              <a:t> </a:t>
            </a:r>
            <a:r>
              <a:rPr lang="en-US" altLang="ko-KR">
                <a:latin typeface="Franklin Gothic Medium Cond"/>
                <a:ea typeface="돋움"/>
              </a:rPr>
              <a:t>surrounding</a:t>
            </a:r>
            <a:r>
              <a:rPr lang="ko-KR" altLang="en-US">
                <a:latin typeface="Franklin Gothic Medium Cond"/>
                <a:ea typeface="돋움"/>
              </a:rPr>
              <a:t> </a:t>
            </a:r>
            <a:r>
              <a:rPr lang="en-US" altLang="ko-KR">
                <a:latin typeface="Franklin Gothic Medium Cond"/>
                <a:ea typeface="돋움"/>
              </a:rPr>
              <a:t>farms</a:t>
            </a:r>
            <a:r>
              <a:rPr lang="ko-KR" altLang="en-US">
                <a:latin typeface="Franklin Gothic Medium Cond"/>
                <a:ea typeface="돋움"/>
              </a:rPr>
              <a:t> </a:t>
            </a:r>
            <a:r>
              <a:rPr lang="en-US" altLang="ko-KR">
                <a:latin typeface="Franklin Gothic Medium Cond"/>
                <a:ea typeface="돋움"/>
              </a:rPr>
              <a:t>to</a:t>
            </a:r>
            <a:r>
              <a:rPr lang="ko-KR" altLang="en-US">
                <a:latin typeface="Franklin Gothic Medium Cond"/>
                <a:ea typeface="돋움"/>
              </a:rPr>
              <a:t> </a:t>
            </a:r>
            <a:r>
              <a:rPr lang="en-US" altLang="ko-KR">
                <a:latin typeface="Franklin Gothic Medium Cond"/>
                <a:ea typeface="돋움"/>
              </a:rPr>
              <a:t>prevent</a:t>
            </a:r>
            <a:r>
              <a:rPr lang="ko-KR" altLang="en-US">
                <a:latin typeface="Franklin Gothic Medium Cond"/>
                <a:ea typeface="돋움"/>
              </a:rPr>
              <a:t> </a:t>
            </a:r>
            <a:r>
              <a:rPr lang="en-US" altLang="ko-KR">
                <a:latin typeface="Franklin Gothic Medium Cond"/>
                <a:ea typeface="돋움"/>
              </a:rPr>
              <a:t>damage,</a:t>
            </a:r>
            <a:r>
              <a:rPr lang="ko-KR" altLang="en-US">
                <a:latin typeface="Franklin Gothic Medium Cond"/>
                <a:ea typeface="돋움"/>
              </a:rPr>
              <a:t>   </a:t>
            </a:r>
          </a:p>
          <a:p>
            <a:pPr>
              <a:buNone/>
            </a:pPr>
            <a:r>
              <a:rPr lang="ko-KR" altLang="en-US">
                <a:latin typeface="Franklin Gothic Medium Cond"/>
                <a:ea typeface="돋움"/>
              </a:rPr>
              <a:t>                </a:t>
            </a:r>
            <a:r>
              <a:rPr lang="en-US" altLang="ko-KR">
                <a:latin typeface="Franklin Gothic Medium Cond"/>
                <a:ea typeface="돋움"/>
              </a:rPr>
              <a:t>using</a:t>
            </a:r>
            <a:r>
              <a:rPr lang="ko-KR" altLang="en-US">
                <a:latin typeface="Franklin Gothic Medium Cond"/>
                <a:ea typeface="돋움"/>
              </a:rPr>
              <a:t> </a:t>
            </a:r>
            <a:r>
              <a:rPr lang="en-US" altLang="ko-KR">
                <a:latin typeface="Franklin Gothic Medium Cond"/>
                <a:ea typeface="돋움"/>
              </a:rPr>
              <a:t>the</a:t>
            </a:r>
            <a:r>
              <a:rPr lang="ko-KR" altLang="en-US">
                <a:latin typeface="Franklin Gothic Medium Cond"/>
                <a:ea typeface="돋움"/>
              </a:rPr>
              <a:t> </a:t>
            </a:r>
            <a:r>
              <a:rPr lang="en-US" altLang="ko-KR">
                <a:latin typeface="Franklin Gothic Medium Cond"/>
                <a:ea typeface="돋움"/>
              </a:rPr>
              <a:t>frequency</a:t>
            </a:r>
            <a:r>
              <a:rPr lang="ko-KR" altLang="en-US">
                <a:latin typeface="Franklin Gothic Medium Cond"/>
                <a:ea typeface="돋움"/>
              </a:rPr>
              <a:t> </a:t>
            </a:r>
            <a:r>
              <a:rPr lang="en-US" altLang="ko-KR">
                <a:latin typeface="Franklin Gothic Medium Cond"/>
                <a:ea typeface="돋움"/>
              </a:rPr>
              <a:t>that</a:t>
            </a:r>
            <a:r>
              <a:rPr lang="ko-KR" altLang="en-US">
                <a:latin typeface="Franklin Gothic Medium Cond"/>
                <a:ea typeface="돋움"/>
              </a:rPr>
              <a:t> </a:t>
            </a:r>
            <a:r>
              <a:rPr lang="en-US" altLang="ko-KR">
                <a:latin typeface="Franklin Gothic Medium Cond"/>
                <a:ea typeface="돋움"/>
              </a:rPr>
              <a:t>coyotes</a:t>
            </a:r>
            <a:r>
              <a:rPr lang="ko-KR" altLang="en-US">
                <a:latin typeface="Franklin Gothic Medium Cond"/>
                <a:ea typeface="돋움"/>
              </a:rPr>
              <a:t> </a:t>
            </a:r>
            <a:r>
              <a:rPr lang="en-US" altLang="ko-KR">
                <a:latin typeface="Franklin Gothic Medium Cond"/>
                <a:ea typeface="돋움"/>
              </a:rPr>
              <a:t>dislike.</a:t>
            </a:r>
            <a:r>
              <a:rPr lang="ko-KR" altLang="en-US">
                <a:latin typeface="Franklin Gothic Medium Cond"/>
                <a:ea typeface="돋움"/>
              </a:rPr>
              <a:t> </a:t>
            </a:r>
            <a:endParaRPr lang="ko-KR" altLang="en-US"/>
          </a:p>
          <a:p>
            <a:pPr marL="0" indent="0">
              <a:buNone/>
            </a:pPr>
            <a:endParaRPr lang="en-US" altLang="ko-KR">
              <a:solidFill>
                <a:srgbClr val="000000"/>
              </a:solidFill>
              <a:ea typeface="돋움"/>
            </a:endParaRPr>
          </a:p>
          <a:p>
            <a:r>
              <a:rPr lang="ko-KR" altLang="ko-KR" sz="2200" err="1">
                <a:highlight>
                  <a:srgbClr val="ECE3D3"/>
                </a:highlight>
                <a:latin typeface="Franklin Gothic Medium Cond"/>
                <a:ea typeface="돋움"/>
              </a:rPr>
              <a:t>Reduce</a:t>
            </a:r>
            <a:r>
              <a:rPr lang="ko-KR" altLang="ko-KR" sz="2200">
                <a:latin typeface="Franklin Gothic Medium Cond"/>
                <a:ea typeface="돋움"/>
              </a:rPr>
              <a:t> </a:t>
            </a:r>
            <a:r>
              <a:rPr lang="ko-KR" altLang="ko-KR" sz="2200" err="1">
                <a:latin typeface="Franklin Gothic Medium Cond"/>
                <a:ea typeface="돋움"/>
              </a:rPr>
              <a:t>livestock</a:t>
            </a:r>
            <a:r>
              <a:rPr lang="ko-KR" altLang="ko-KR" sz="2200">
                <a:latin typeface="Franklin Gothic Medium Cond"/>
                <a:ea typeface="돋움"/>
              </a:rPr>
              <a:t>, </a:t>
            </a:r>
            <a:r>
              <a:rPr lang="ko-KR" altLang="ko-KR" sz="2200" err="1">
                <a:latin typeface="Franklin Gothic Medium Cond"/>
                <a:ea typeface="돋움"/>
              </a:rPr>
              <a:t>human</a:t>
            </a:r>
            <a:r>
              <a:rPr lang="ko-KR" altLang="ko-KR" sz="2200">
                <a:latin typeface="Franklin Gothic Medium Cond"/>
                <a:ea typeface="돋움"/>
              </a:rPr>
              <a:t> </a:t>
            </a:r>
            <a:r>
              <a:rPr lang="ko-KR" altLang="ko-KR" sz="2200" err="1">
                <a:latin typeface="Franklin Gothic Medium Cond"/>
                <a:ea typeface="돋움"/>
              </a:rPr>
              <a:t>costs</a:t>
            </a:r>
            <a:r>
              <a:rPr lang="ko-KR" altLang="ko-KR" sz="2200">
                <a:latin typeface="Franklin Gothic Medium Cond"/>
                <a:ea typeface="돋움"/>
              </a:rPr>
              <a:t>, and </a:t>
            </a:r>
            <a:r>
              <a:rPr lang="ko-KR" altLang="ko-KR" sz="2200" err="1">
                <a:latin typeface="Franklin Gothic Medium Cond"/>
                <a:ea typeface="돋움"/>
              </a:rPr>
              <a:t>crops</a:t>
            </a:r>
            <a:r>
              <a:rPr lang="ko-KR" altLang="ko-KR" sz="2200">
                <a:latin typeface="Franklin Gothic Medium Cond"/>
                <a:ea typeface="돋움"/>
              </a:rPr>
              <a:t> </a:t>
            </a:r>
            <a:r>
              <a:rPr lang="ko-KR" altLang="ko-KR" sz="2200" err="1">
                <a:highlight>
                  <a:srgbClr val="ECE3D3"/>
                </a:highlight>
                <a:latin typeface="Franklin Gothic Medium Cond"/>
                <a:ea typeface="돋움"/>
              </a:rPr>
              <a:t>damage</a:t>
            </a:r>
            <a:endParaRPr lang="en-US" altLang="ko-KR" sz="2200">
              <a:highlight>
                <a:srgbClr val="ECE3D3"/>
              </a:highlight>
              <a:latin typeface="Franklin Gothic Medium Cond"/>
              <a:ea typeface="돋움"/>
            </a:endParaRPr>
          </a:p>
          <a:p>
            <a:pPr marL="0" indent="0">
              <a:buNone/>
            </a:pPr>
            <a:r>
              <a:rPr lang="en-US" altLang="ko-KR">
                <a:solidFill>
                  <a:srgbClr val="000000"/>
                </a:solidFill>
                <a:latin typeface="Franklin Gothic Medium Cond"/>
                <a:ea typeface="돋움"/>
              </a:rPr>
              <a:t>	</a:t>
            </a:r>
            <a:r>
              <a:rPr lang="ko-KR" altLang="en-US">
                <a:solidFill>
                  <a:srgbClr val="000000"/>
                </a:solidFill>
                <a:latin typeface="Franklin Gothic Medium Cond"/>
                <a:ea typeface="돋움"/>
              </a:rPr>
              <a:t>➡ </a:t>
            </a:r>
            <a:r>
              <a:rPr lang="en-US" altLang="ko-KR">
                <a:solidFill>
                  <a:srgbClr val="000000"/>
                </a:solidFill>
                <a:latin typeface="Franklin Gothic Medium Cond"/>
                <a:ea typeface="돋움"/>
              </a:rPr>
              <a:t>by commercialization of coyote detection technology</a:t>
            </a:r>
            <a:endParaRPr lang="en-US" altLang="ko-KR">
              <a:solidFill>
                <a:srgbClr val="262626"/>
              </a:solidFill>
              <a:latin typeface="Franklin Gothic Medium Cond"/>
              <a:ea typeface="돋움" panose="020B0600000101010101" pitchFamily="34" charset="-127"/>
            </a:endParaRPr>
          </a:p>
          <a:p>
            <a:pPr marL="0" indent="0">
              <a:buNone/>
            </a:pPr>
            <a:endParaRPr lang="en-US" altLang="ko-KR">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292618" y="3463713"/>
            <a:ext cx="3333955" cy="3391344"/>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80123" y="1643584"/>
            <a:ext cx="2872445" cy="892552"/>
          </a:xfrm>
          <a:prstGeom prst="rect">
            <a:avLst/>
          </a:prstGeom>
          <a:noFill/>
        </p:spPr>
        <p:txBody>
          <a:bodyPr wrap="square" lIns="91440" tIns="45720" rIns="91440" bIns="45720" anchor="t">
            <a:spAutoFit/>
          </a:bodyPr>
          <a:lstStyle/>
          <a:p>
            <a:r>
              <a:rPr lang="en-US" altLang="ko-KR" sz="2600" b="1" u="sng">
                <a:solidFill>
                  <a:srgbClr val="000000"/>
                </a:solidFill>
                <a:latin typeface="Franklin Gothic Medium Cond"/>
                <a:ea typeface="돋움"/>
              </a:rPr>
              <a:t>Building Infrastructure</a:t>
            </a:r>
            <a:endParaRPr lang="ko-KR" altLang="en-US" sz="2600" b="1" u="sng">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688149"/>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68983" y="1438905"/>
            <a:ext cx="1133379" cy="1126190"/>
          </a:xfrm>
          <a:prstGeom prst="rect">
            <a:avLst/>
          </a:prstGeom>
        </p:spPr>
      </p:pic>
    </p:spTree>
    <p:extLst>
      <p:ext uri="{BB962C8B-B14F-4D97-AF65-F5344CB8AC3E}">
        <p14:creationId xmlns:p14="http://schemas.microsoft.com/office/powerpoint/2010/main" val="32659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Process</a:t>
            </a:r>
            <a:endParaRPr lang="en-US" altLang="ko-KR">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5" name="부제목 2">
            <a:extLst>
              <a:ext uri="{FF2B5EF4-FFF2-40B4-BE49-F238E27FC236}">
                <a16:creationId xmlns:a16="http://schemas.microsoft.com/office/drawing/2014/main" id="{AB9B25DF-2ED5-A866-E847-440458E2820D}"/>
              </a:ext>
            </a:extLst>
          </p:cNvPr>
          <p:cNvSpPr txBox="1">
            <a:spLocks/>
          </p:cNvSpPr>
          <p:nvPr/>
        </p:nvSpPr>
        <p:spPr>
          <a:xfrm>
            <a:off x="346655" y="1373849"/>
            <a:ext cx="2418141" cy="34612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 Gantt Chart</a:t>
            </a:r>
            <a:endParaRPr lang="ko-KR" altLang="en-US" dirty="0">
              <a:latin typeface="Franklin Gothic Demi Cond"/>
              <a:ea typeface="돋움"/>
            </a:endParaRPr>
          </a:p>
        </p:txBody>
      </p:sp>
      <p:graphicFrame>
        <p:nvGraphicFramePr>
          <p:cNvPr id="3" name="표 2">
            <a:extLst>
              <a:ext uri="{FF2B5EF4-FFF2-40B4-BE49-F238E27FC236}">
                <a16:creationId xmlns:a16="http://schemas.microsoft.com/office/drawing/2014/main" id="{10045F51-5771-953D-792E-FDD92085C467}"/>
              </a:ext>
            </a:extLst>
          </p:cNvPr>
          <p:cNvGraphicFramePr>
            <a:graphicFrameLocks noGrp="1"/>
          </p:cNvGraphicFramePr>
          <p:nvPr>
            <p:extLst>
              <p:ext uri="{D42A27DB-BD31-4B8C-83A1-F6EECF244321}">
                <p14:modId xmlns:p14="http://schemas.microsoft.com/office/powerpoint/2010/main" val="4092154725"/>
              </p:ext>
            </p:extLst>
          </p:nvPr>
        </p:nvGraphicFramePr>
        <p:xfrm>
          <a:off x="232197" y="2088776"/>
          <a:ext cx="8695765" cy="3623495"/>
        </p:xfrm>
        <a:graphic>
          <a:graphicData uri="http://schemas.openxmlformats.org/drawingml/2006/table">
            <a:tbl>
              <a:tblPr/>
              <a:tblGrid>
                <a:gridCol w="1008203">
                  <a:extLst>
                    <a:ext uri="{9D8B030D-6E8A-4147-A177-3AD203B41FA5}">
                      <a16:colId xmlns:a16="http://schemas.microsoft.com/office/drawing/2014/main" val="2243613570"/>
                    </a:ext>
                  </a:extLst>
                </a:gridCol>
                <a:gridCol w="549111">
                  <a:extLst>
                    <a:ext uri="{9D8B030D-6E8A-4147-A177-3AD203B41FA5}">
                      <a16:colId xmlns:a16="http://schemas.microsoft.com/office/drawing/2014/main" val="2198270956"/>
                    </a:ext>
                  </a:extLst>
                </a:gridCol>
                <a:gridCol w="549111">
                  <a:extLst>
                    <a:ext uri="{9D8B030D-6E8A-4147-A177-3AD203B41FA5}">
                      <a16:colId xmlns:a16="http://schemas.microsoft.com/office/drawing/2014/main" val="603120293"/>
                    </a:ext>
                  </a:extLst>
                </a:gridCol>
                <a:gridCol w="549111">
                  <a:extLst>
                    <a:ext uri="{9D8B030D-6E8A-4147-A177-3AD203B41FA5}">
                      <a16:colId xmlns:a16="http://schemas.microsoft.com/office/drawing/2014/main" val="2480793960"/>
                    </a:ext>
                  </a:extLst>
                </a:gridCol>
                <a:gridCol w="540110">
                  <a:extLst>
                    <a:ext uri="{9D8B030D-6E8A-4147-A177-3AD203B41FA5}">
                      <a16:colId xmlns:a16="http://schemas.microsoft.com/office/drawing/2014/main" val="1779189468"/>
                    </a:ext>
                  </a:extLst>
                </a:gridCol>
                <a:gridCol w="540110">
                  <a:extLst>
                    <a:ext uri="{9D8B030D-6E8A-4147-A177-3AD203B41FA5}">
                      <a16:colId xmlns:a16="http://schemas.microsoft.com/office/drawing/2014/main" val="1130128956"/>
                    </a:ext>
                  </a:extLst>
                </a:gridCol>
                <a:gridCol w="540110">
                  <a:extLst>
                    <a:ext uri="{9D8B030D-6E8A-4147-A177-3AD203B41FA5}">
                      <a16:colId xmlns:a16="http://schemas.microsoft.com/office/drawing/2014/main" val="3944364439"/>
                    </a:ext>
                  </a:extLst>
                </a:gridCol>
                <a:gridCol w="540110">
                  <a:extLst>
                    <a:ext uri="{9D8B030D-6E8A-4147-A177-3AD203B41FA5}">
                      <a16:colId xmlns:a16="http://schemas.microsoft.com/office/drawing/2014/main" val="2977951924"/>
                    </a:ext>
                  </a:extLst>
                </a:gridCol>
                <a:gridCol w="558114">
                  <a:extLst>
                    <a:ext uri="{9D8B030D-6E8A-4147-A177-3AD203B41FA5}">
                      <a16:colId xmlns:a16="http://schemas.microsoft.com/office/drawing/2014/main" val="2840465603"/>
                    </a:ext>
                  </a:extLst>
                </a:gridCol>
                <a:gridCol w="558114">
                  <a:extLst>
                    <a:ext uri="{9D8B030D-6E8A-4147-A177-3AD203B41FA5}">
                      <a16:colId xmlns:a16="http://schemas.microsoft.com/office/drawing/2014/main" val="2861924010"/>
                    </a:ext>
                  </a:extLst>
                </a:gridCol>
                <a:gridCol w="558114">
                  <a:extLst>
                    <a:ext uri="{9D8B030D-6E8A-4147-A177-3AD203B41FA5}">
                      <a16:colId xmlns:a16="http://schemas.microsoft.com/office/drawing/2014/main" val="4149917896"/>
                    </a:ext>
                  </a:extLst>
                </a:gridCol>
                <a:gridCol w="558114">
                  <a:extLst>
                    <a:ext uri="{9D8B030D-6E8A-4147-A177-3AD203B41FA5}">
                      <a16:colId xmlns:a16="http://schemas.microsoft.com/office/drawing/2014/main" val="11637719"/>
                    </a:ext>
                  </a:extLst>
                </a:gridCol>
                <a:gridCol w="517899">
                  <a:extLst>
                    <a:ext uri="{9D8B030D-6E8A-4147-A177-3AD203B41FA5}">
                      <a16:colId xmlns:a16="http://schemas.microsoft.com/office/drawing/2014/main" val="1404778993"/>
                    </a:ext>
                  </a:extLst>
                </a:gridCol>
                <a:gridCol w="580323">
                  <a:extLst>
                    <a:ext uri="{9D8B030D-6E8A-4147-A177-3AD203B41FA5}">
                      <a16:colId xmlns:a16="http://schemas.microsoft.com/office/drawing/2014/main" val="1990441354"/>
                    </a:ext>
                  </a:extLst>
                </a:gridCol>
                <a:gridCol w="549111">
                  <a:extLst>
                    <a:ext uri="{9D8B030D-6E8A-4147-A177-3AD203B41FA5}">
                      <a16:colId xmlns:a16="http://schemas.microsoft.com/office/drawing/2014/main" val="216869504"/>
                    </a:ext>
                  </a:extLst>
                </a:gridCol>
              </a:tblGrid>
              <a:tr h="356658">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9291352"/>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ML 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246740"/>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Related Work </a:t>
                      </a:r>
                      <a:br>
                        <a:rPr lang="en-US" sz="1050" b="1" i="0" u="none" strike="noStrike">
                          <a:solidFill>
                            <a:srgbClr val="000000"/>
                          </a:solidFill>
                          <a:effectLst/>
                          <a:latin typeface="맑은 고딕" panose="020B0503020000020004" pitchFamily="50" charset="-127"/>
                          <a:ea typeface="맑은 고딕" panose="020B0503020000020004" pitchFamily="50" charset="-127"/>
                        </a:rPr>
                      </a:br>
                      <a:r>
                        <a:rPr lang="en-US" sz="1050" b="1" i="0" u="none" strike="noStrike">
                          <a:solidFill>
                            <a:srgbClr val="000000"/>
                          </a:solidFill>
                          <a:effectLst/>
                          <a:latin typeface="맑은 고딕" panose="020B0503020000020004" pitchFamily="50" charset="-127"/>
                          <a:ea typeface="맑은 고딕" panose="020B0503020000020004" pitchFamily="50" charset="-127"/>
                        </a:rPr>
                        <a:t>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704008"/>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Collecting </a:t>
                      </a:r>
                    </a:p>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Dataset</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462263"/>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Data </a:t>
                      </a:r>
                    </a:p>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Preprocessing</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989792"/>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Model Design</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4">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77454" marR="77454" marT="38727" marB="3872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920821"/>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(MID)</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705255"/>
                  </a:ext>
                </a:extLst>
              </a:tr>
              <a:tr h="466691">
                <a:tc>
                  <a:txBody>
                    <a:bodyPr/>
                    <a:lstStyle/>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050" b="1" i="0" u="none" strike="noStrike">
                          <a:solidFill>
                            <a:srgbClr val="000000"/>
                          </a:solidFill>
                          <a:effectLst/>
                          <a:latin typeface="맑은 고딕" panose="020B0503020000020004" pitchFamily="50" charset="-127"/>
                          <a:ea typeface="맑은 고딕" panose="020B0503020000020004" pitchFamily="50" charset="-127"/>
                        </a:rPr>
                        <a:t>(FINAL)</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345169339"/>
                  </a:ext>
                </a:extLst>
              </a:tr>
            </a:tbl>
          </a:graphicData>
        </a:graphic>
      </p:graphicFrame>
    </p:spTree>
    <p:extLst>
      <p:ext uri="{BB962C8B-B14F-4D97-AF65-F5344CB8AC3E}">
        <p14:creationId xmlns:p14="http://schemas.microsoft.com/office/powerpoint/2010/main" val="163732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Process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889379" y="1337225"/>
            <a:ext cx="3915700" cy="338554"/>
          </a:xfrm>
        </p:spPr>
        <p:txBody>
          <a:bodyPr/>
          <a:lstStyle/>
          <a:p>
            <a:r>
              <a:rPr lang="en-US" dirty="0">
                <a:latin typeface="Franklin Gothic Demi Cond"/>
              </a:rPr>
              <a:t>💡 </a:t>
            </a:r>
            <a:r>
              <a:rPr lang="en-US" altLang="ko-KR" dirty="0">
                <a:latin typeface="Franklin Gothic Demi Cond"/>
                <a:ea typeface="돋움"/>
              </a:rPr>
              <a:t>Remaining work</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5415117D-0A1F-8647-BFF3-5336911C0C7D}"/>
              </a:ext>
            </a:extLst>
          </p:cNvPr>
          <p:cNvSpPr>
            <a:spLocks noGrp="1"/>
          </p:cNvSpPr>
          <p:nvPr>
            <p:ph type="body" sz="quarter" idx="14"/>
          </p:nvPr>
        </p:nvSpPr>
        <p:spPr>
          <a:xfrm>
            <a:off x="1075448" y="1816853"/>
            <a:ext cx="4226680" cy="1254523"/>
          </a:xfrm>
        </p:spPr>
        <p:txBody>
          <a:bodyPr vert="horz" lIns="0" tIns="0" rIns="0" bIns="0" rtlCol="0" anchor="t">
            <a:normAutofit fontScale="92500" lnSpcReduction="20000"/>
          </a:bodyPr>
          <a:lstStyle/>
          <a:p>
            <a:pPr>
              <a:lnSpc>
                <a:spcPct val="150000"/>
              </a:lnSpc>
            </a:pPr>
            <a:r>
              <a:rPr lang="en-US" altLang="ko-KR" sz="2200">
                <a:latin typeface="Franklin Gothic Medium Cond"/>
                <a:ea typeface="돋움"/>
              </a:rPr>
              <a:t>Finding reliable dataset of coyote</a:t>
            </a:r>
            <a:endParaRPr lang="ko-KR" altLang="en-US" sz="2200"/>
          </a:p>
          <a:p>
            <a:pPr>
              <a:lnSpc>
                <a:spcPct val="150000"/>
              </a:lnSpc>
            </a:pPr>
            <a:r>
              <a:rPr lang="en-US" sz="2200">
                <a:latin typeface="Franklin Gothic Medium Cond"/>
                <a:ea typeface="돋움"/>
              </a:rPr>
              <a:t>Writing paper</a:t>
            </a:r>
          </a:p>
          <a:p>
            <a:pPr>
              <a:lnSpc>
                <a:spcPct val="150000"/>
              </a:lnSpc>
            </a:pPr>
            <a:r>
              <a:rPr lang="en-US" altLang="ko-KR" sz="2200">
                <a:latin typeface="Franklin Gothic Medium Cond"/>
                <a:ea typeface="돋움"/>
              </a:rPr>
              <a:t>Upgrade model performance</a:t>
            </a:r>
          </a:p>
          <a:p>
            <a:pPr marL="457200" indent="-228600">
              <a:buClr>
                <a:srgbClr val="FFFFFF"/>
              </a:buClr>
              <a:buFont typeface="Arial" panose="020B0604020202020204" pitchFamily="34" charset="0"/>
              <a:buChar char="•"/>
            </a:pPr>
            <a:endParaRPr lang="en-US">
              <a:latin typeface="Franklin Gothic Medium"/>
              <a:ea typeface="돋움"/>
            </a:endParaRPr>
          </a:p>
          <a:p>
            <a:pPr marL="457200" indent="-228600">
              <a:buClr>
                <a:srgbClr val="FFFFFF"/>
              </a:buClr>
              <a:buFont typeface="Arial" panose="020B0604020202020204" pitchFamily="34" charset="0"/>
              <a:buChar char="•"/>
            </a:pPr>
            <a:endParaRPr lang="en-US">
              <a:latin typeface="Franklin Gothic Medium"/>
              <a:ea typeface="돋움"/>
            </a:endParaRPr>
          </a:p>
          <a:p>
            <a:pPr marL="457200" indent="-228600">
              <a:buClr>
                <a:srgbClr val="FFFFFF"/>
              </a:buClr>
              <a:buFont typeface="Arial" panose="020B0604020202020204" pitchFamily="34" charset="0"/>
              <a:buChar char="•"/>
            </a:pPr>
            <a:endParaRPr lang="en-US">
              <a:latin typeface="Franklin Gothic Medium"/>
              <a:ea typeface="돋움"/>
            </a:endParaRPr>
          </a:p>
          <a:p>
            <a:pPr lvl="1">
              <a:buClr>
                <a:srgbClr val="FFFFFF"/>
              </a:buClr>
            </a:pPr>
            <a:endParaRPr lang="en-US" altLang="ko-KR" sz="1800">
              <a:latin typeface="Franklin Gothic Medium Cond"/>
              <a:ea typeface="돋움"/>
            </a:endParaRPr>
          </a:p>
          <a:p>
            <a:endParaRPr lang="en-US" altLang="ko-KR" sz="2000">
              <a:ea typeface="돋움"/>
            </a:endParaRPr>
          </a:p>
          <a:p>
            <a:endParaRPr lang="en-US" altLang="ko-KR" sz="2000">
              <a:ea typeface="돋움"/>
            </a:endParaRPr>
          </a:p>
          <a:p>
            <a:endParaRPr lang="en-US" altLang="ko-KR" sz="200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9" name="TextBox 8">
            <a:extLst>
              <a:ext uri="{FF2B5EF4-FFF2-40B4-BE49-F238E27FC236}">
                <a16:creationId xmlns:a16="http://schemas.microsoft.com/office/drawing/2014/main" id="{0DDA7934-DD01-F582-F81D-DDF0E9CC159E}"/>
              </a:ext>
            </a:extLst>
          </p:cNvPr>
          <p:cNvSpPr txBox="1"/>
          <p:nvPr/>
        </p:nvSpPr>
        <p:spPr>
          <a:xfrm>
            <a:off x="4659081" y="3429000"/>
            <a:ext cx="3949448" cy="3133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Future</a:t>
            </a:r>
            <a:endParaRPr lang="en-US" altLang="ko-KR" sz="2400" dirty="0">
              <a:latin typeface="Franklin Gothic Medium Cond"/>
              <a:ea typeface="돋움"/>
              <a:cs typeface="Arial"/>
            </a:endParaRPr>
          </a:p>
          <a:p>
            <a:endParaRPr lang="en-US" altLang="ko-KR" sz="2400" b="1" dirty="0">
              <a:solidFill>
                <a:srgbClr val="000000"/>
              </a:solidFill>
              <a:latin typeface="Franklin Gothic Medium Cond"/>
              <a:ea typeface="돋움"/>
              <a:cs typeface="Arial"/>
            </a:endParaRPr>
          </a:p>
          <a:p>
            <a:r>
              <a:rPr lang="en-US" altLang="ko-KR" sz="2000" dirty="0">
                <a:solidFill>
                  <a:srgbClr val="000000"/>
                </a:solidFill>
                <a:highlight>
                  <a:srgbClr val="ECE3D5"/>
                </a:highlight>
                <a:latin typeface="Franklin Gothic Medium Cond"/>
                <a:ea typeface="돋움"/>
                <a:cs typeface="Arial"/>
              </a:rPr>
              <a:t>- Machine learning Model</a:t>
            </a:r>
            <a:r>
              <a:rPr lang="en-US" altLang="ko-KR" sz="2000" dirty="0">
                <a:latin typeface="Franklin Gothic Medium Cond"/>
                <a:ea typeface="돋움"/>
                <a:cs typeface="Arial"/>
              </a:rPr>
              <a:t>​</a:t>
            </a:r>
          </a:p>
          <a:p>
            <a:r>
              <a:rPr lang="en-US" altLang="ko-KR" sz="2000" dirty="0">
                <a:latin typeface="Franklin Gothic Medium Cond"/>
                <a:ea typeface="돋움"/>
                <a:cs typeface="Arial"/>
              </a:rPr>
              <a:t>  ➢ For various combinations of </a:t>
            </a:r>
            <a:br>
              <a:rPr lang="en-US" altLang="ko-KR" sz="2000" dirty="0">
                <a:latin typeface="Franklin Gothic Medium Cond"/>
                <a:ea typeface="돋움"/>
                <a:cs typeface="Arial"/>
              </a:rPr>
            </a:br>
            <a:r>
              <a:rPr lang="en-US" altLang="ko-KR" sz="2000" dirty="0">
                <a:latin typeface="Franklin Gothic Medium Cond"/>
                <a:ea typeface="돋움"/>
                <a:cs typeface="Arial"/>
              </a:rPr>
              <a:t>        Model and Feature Extraction</a:t>
            </a:r>
          </a:p>
          <a:p>
            <a:r>
              <a:rPr lang="en-US" altLang="ko-KR" sz="2000" dirty="0">
                <a:highlight>
                  <a:srgbClr val="ECE3D5"/>
                </a:highlight>
                <a:latin typeface="Franklin Gothic Medium Cond"/>
                <a:ea typeface="돋움"/>
                <a:cs typeface="Arial"/>
              </a:rPr>
              <a:t>- Other feature extraction​</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SVM</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SVM</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GTCC – </a:t>
            </a:r>
            <a:r>
              <a:rPr lang="en-US" altLang="ko-KR" sz="2000" dirty="0">
                <a:solidFill>
                  <a:schemeClr val="accent1"/>
                </a:solidFill>
                <a:latin typeface="Franklin Gothic Medium Cond"/>
                <a:ea typeface="돋움"/>
                <a:cs typeface="Arial"/>
              </a:rPr>
              <a:t>CNN</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p:txBody>
      </p:sp>
      <p:sp>
        <p:nvSpPr>
          <p:cNvPr id="10" name="TextBox 9">
            <a:extLst>
              <a:ext uri="{FF2B5EF4-FFF2-40B4-BE49-F238E27FC236}">
                <a16:creationId xmlns:a16="http://schemas.microsoft.com/office/drawing/2014/main" id="{99FBBA73-17BA-4ED7-07D3-51970A96C394}"/>
              </a:ext>
            </a:extLst>
          </p:cNvPr>
          <p:cNvSpPr txBox="1"/>
          <p:nvPr/>
        </p:nvSpPr>
        <p:spPr>
          <a:xfrm>
            <a:off x="850646" y="3429000"/>
            <a:ext cx="4484281" cy="18439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Current</a:t>
            </a:r>
            <a:endParaRPr lang="en-US" altLang="ko-KR" sz="2400" dirty="0">
              <a:latin typeface="Franklin Gothic Medium Cond"/>
              <a:ea typeface="돋움"/>
              <a:cs typeface="Arial"/>
            </a:endParaRPr>
          </a:p>
          <a:p>
            <a:endParaRPr lang="en-US" altLang="ko-KR" sz="2400" b="1" dirty="0">
              <a:solidFill>
                <a:srgbClr val="000000"/>
              </a:solidFill>
              <a:latin typeface="Franklin Gothic Medium Cond"/>
              <a:ea typeface="돋움"/>
              <a:cs typeface="Arial"/>
            </a:endParaRPr>
          </a:p>
          <a:p>
            <a:r>
              <a:rPr lang="en-US" altLang="ko-KR" sz="2000" dirty="0">
                <a:solidFill>
                  <a:srgbClr val="000000"/>
                </a:solidFill>
                <a:highlight>
                  <a:srgbClr val="ECE3D5"/>
                </a:highlight>
                <a:latin typeface="Franklin Gothic Medium Cond"/>
                <a:ea typeface="돋움"/>
                <a:cs typeface="Arial"/>
              </a:rPr>
              <a:t>- Basic CNN Model</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p:txBody>
      </p:sp>
      <p:cxnSp>
        <p:nvCxnSpPr>
          <p:cNvPr id="13" name="직선 연결선[R] 12">
            <a:extLst>
              <a:ext uri="{FF2B5EF4-FFF2-40B4-BE49-F238E27FC236}">
                <a16:creationId xmlns:a16="http://schemas.microsoft.com/office/drawing/2014/main" id="{D0DD3E13-972F-5506-A8ED-5FF4B4B7903C}"/>
              </a:ext>
            </a:extLst>
          </p:cNvPr>
          <p:cNvCxnSpPr/>
          <p:nvPr/>
        </p:nvCxnSpPr>
        <p:spPr>
          <a:xfrm flipH="1">
            <a:off x="4461773" y="3429000"/>
            <a:ext cx="23149" cy="2690950"/>
          </a:xfrm>
          <a:prstGeom prst="line">
            <a:avLst/>
          </a:prstGeom>
          <a:ln w="38100" cmpd="sng">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892844"/>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a:latin typeface="Franklin Gothic Medium"/>
                <a:ea typeface="돋움"/>
              </a:rPr>
              <a:t>CONTENTS</a:t>
            </a:r>
            <a:endParaRPr lang="ko-KR" altLang="en-US">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280009" y="4453689"/>
            <a:ext cx="30506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Expected</a:t>
            </a:r>
            <a:r>
              <a:rPr lang="ko-KR" altLang="en-US" sz="3200">
                <a:latin typeface="Franklin Gothic Demi Cond"/>
                <a:ea typeface="돋움"/>
              </a:rPr>
              <a:t> </a:t>
            </a:r>
            <a:r>
              <a:rPr lang="ko-KR" altLang="en-US" sz="3200" err="1">
                <a:latin typeface="Franklin Gothic Demi Cond"/>
                <a:ea typeface="돋움"/>
              </a:rPr>
              <a:t>Effect</a:t>
            </a:r>
            <a:endParaRPr lang="ko-KR" sz="160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855341" y="4453689"/>
            <a:ext cx="15020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Process</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7092971" y="4453250"/>
            <a:ext cx="915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Q&amp;A</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a:latin typeface="Franklin Gothic Medium"/>
                <a:ea typeface="돋움"/>
              </a:rPr>
              <a:t>Q &amp; A</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20</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a:latin typeface="Franklin Gothic Medium"/>
                <a:ea typeface="돋움"/>
              </a:rPr>
              <a:t>Thank You</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a:effectLst/>
                <a:latin typeface="+mj-lt"/>
              </a:rPr>
              <a:t>There is substantial damage to</a:t>
            </a:r>
            <a:r>
              <a:rPr lang="en" sz="2200" b="0" u="none" strike="noStrike">
                <a:solidFill>
                  <a:schemeClr val="accent1"/>
                </a:solidFill>
                <a:effectLst/>
                <a:latin typeface="+mj-lt"/>
              </a:rPr>
              <a:t> livestock, human costs, and crops</a:t>
            </a:r>
            <a:r>
              <a:rPr lang="en" sz="2200">
                <a:solidFill>
                  <a:schemeClr val="accent1"/>
                </a:solidFill>
                <a:latin typeface="+mj-lt"/>
              </a:rPr>
              <a:t> </a:t>
            </a:r>
            <a:endParaRPr lang="ko-KR" altLang="en-US">
              <a:solidFill>
                <a:schemeClr val="accent1"/>
              </a:solidFill>
              <a:ea typeface="돋움" panose="020B0600000101010101" pitchFamily="34" charset="-127"/>
            </a:endParaRPr>
          </a:p>
          <a:p>
            <a:pPr marL="0" indent="0" algn="ctr">
              <a:buNone/>
            </a:pPr>
            <a:r>
              <a:rPr lang="en" sz="2200" b="0" i="0" u="none" strike="noStrike">
                <a:effectLst/>
                <a:latin typeface="+mj-lt"/>
              </a:rPr>
              <a:t>by </a:t>
            </a:r>
            <a:r>
              <a:rPr lang="en" sz="2200" b="0" i="0" u="none" strike="noStrike">
                <a:effectLst/>
                <a:highlight>
                  <a:srgbClr val="E3D5BE"/>
                </a:highlight>
                <a:latin typeface="+mj-lt"/>
              </a:rPr>
              <a:t>coyote</a:t>
            </a:r>
            <a:r>
              <a:rPr lang="en" sz="2200" b="0" i="0" u="none" strike="noStrike">
                <a:effectLst/>
                <a:latin typeface="+mj-lt"/>
              </a:rPr>
              <a:t> in several farms.</a:t>
            </a:r>
            <a:r>
              <a:rPr lang="en" sz="2200">
                <a:latin typeface="+mj-lt"/>
              </a:rPr>
              <a:t> </a:t>
            </a:r>
            <a:endParaRPr lang="en" sz="2200" b="0" i="0" u="none" strike="noStrike">
              <a:effectLst/>
              <a:latin typeface="+mj-lt"/>
            </a:endParaRPr>
          </a:p>
          <a:p>
            <a:pPr marL="0" indent="0" algn="ctr">
              <a:buNone/>
            </a:pPr>
            <a:endParaRPr lang="en-US" sz="220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5368" y="1328115"/>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Tree>
    <p:extLst>
      <p:ext uri="{BB962C8B-B14F-4D97-AF65-F5344CB8AC3E}">
        <p14:creationId xmlns:p14="http://schemas.microsoft.com/office/powerpoint/2010/main" val="78661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3938664460"/>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a:ea typeface="돋움"/>
              </a:rPr>
              <a:t>[UDSA, 2015]</a:t>
            </a:r>
            <a:endParaRPr lang="ko-KR" altLang="en-US" sz="120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dirty="0">
                  <a:latin typeface="+mj-lt"/>
                </a:rPr>
                <a:t>But solving the problem with.. </a:t>
              </a:r>
              <a:r>
                <a:rPr lang="en" altLang="ko-Kore-KR" sz="2400" dirty="0">
                  <a:highlight>
                    <a:srgbClr val="E3D5BE"/>
                  </a:highlight>
                  <a:latin typeface="+mj-lt"/>
                </a:rPr>
                <a:t>Non-technical approach </a:t>
              </a:r>
            </a:p>
            <a:p>
              <a:pPr marL="0" indent="0">
                <a:buFont typeface="Wingdings" charset="2"/>
                <a:buNone/>
              </a:pPr>
              <a:endParaRPr lang="en-US" dirty="0"/>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dirty="0">
                  <a:solidFill>
                    <a:schemeClr val="bg1"/>
                  </a:solidFill>
                  <a:highlight>
                    <a:srgbClr val="E3D5BE"/>
                  </a:highlight>
                  <a:latin typeface="+mj-lt"/>
                  <a:ea typeface="돋움"/>
                </a:rPr>
                <a:t>Technical Approach</a:t>
              </a:r>
              <a:r>
                <a:rPr lang="en" altLang="ko-KR" sz="2400" i="1" dirty="0">
                  <a:solidFill>
                    <a:schemeClr val="bg1"/>
                  </a:solidFill>
                  <a:latin typeface="+mj-lt"/>
                  <a:ea typeface="돋움"/>
                </a:rPr>
                <a:t> </a:t>
              </a:r>
            </a:p>
            <a:p>
              <a:pPr algn="ctr"/>
              <a:r>
                <a:rPr lang="en" altLang="ko-KR" sz="2400" dirty="0">
                  <a:solidFill>
                    <a:schemeClr val="bg1"/>
                  </a:solidFill>
                  <a:latin typeface="+mj-lt"/>
                  <a:ea typeface="돋움"/>
                </a:rPr>
                <a:t>is needed. </a:t>
              </a:r>
              <a:endParaRPr lang="en" altLang="ko-Kore-KR" sz="2400" b="0" i="0" u="none" strike="noStrike" dirty="0">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Tree>
    <p:extLst>
      <p:ext uri="{BB962C8B-B14F-4D97-AF65-F5344CB8AC3E}">
        <p14:creationId xmlns:p14="http://schemas.microsoft.com/office/powerpoint/2010/main" val="6862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a:latin typeface="Franklin Gothic Medium"/>
              </a:rPr>
              <a:t>Introduction</a:t>
            </a:r>
            <a:endParaRPr lang="ko-KR"/>
          </a:p>
        </p:txBody>
      </p:sp>
      <p:sp>
        <p:nvSpPr>
          <p:cNvPr id="3" name="부제목 2">
            <a:extLst>
              <a:ext uri="{FF2B5EF4-FFF2-40B4-BE49-F238E27FC236}">
                <a16:creationId xmlns:a16="http://schemas.microsoft.com/office/drawing/2014/main" id="{11BCED73-881D-5F48-85D7-EDEB6E7F18DC}"/>
              </a:ext>
            </a:extLst>
          </p:cNvPr>
          <p:cNvSpPr>
            <a:spLocks noGrp="1"/>
          </p:cNvSpPr>
          <p:nvPr>
            <p:ph type="subTitle" idx="1"/>
          </p:nvPr>
        </p:nvSpPr>
        <p:spPr>
          <a:xfrm>
            <a:off x="1035646" y="1172259"/>
            <a:ext cx="6914445" cy="338554"/>
          </a:xfrm>
        </p:spPr>
        <p:txBody>
          <a:bodyPr/>
          <a:lstStyle/>
          <a:p>
            <a:r>
              <a:rPr lang="en-US" altLang="ko-KR" dirty="0">
                <a:latin typeface="Franklin Gothic Demi Cond"/>
              </a:rPr>
              <a:t>💡 </a:t>
            </a:r>
            <a:r>
              <a:rPr lang="en-US" altLang="ko-KR" dirty="0">
                <a:latin typeface="Franklin Gothic Demi Cond"/>
                <a:ea typeface="돋움"/>
              </a:rPr>
              <a:t>Platform Architecture</a:t>
            </a:r>
            <a:endParaRPr lang="en-US" altLang="ko-KR" dirty="0">
              <a:ea typeface="돋움"/>
            </a:endParaRP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1" name="부제목 2">
            <a:extLst>
              <a:ext uri="{FF2B5EF4-FFF2-40B4-BE49-F238E27FC236}">
                <a16:creationId xmlns:a16="http://schemas.microsoft.com/office/drawing/2014/main" id="{7B50DDCB-2AA1-5780-B4EA-97DB38B544CD}"/>
              </a:ext>
            </a:extLst>
          </p:cNvPr>
          <p:cNvSpPr txBox="1">
            <a:spLocks/>
          </p:cNvSpPr>
          <p:nvPr/>
        </p:nvSpPr>
        <p:spPr>
          <a:xfrm>
            <a:off x="1071683" y="4840182"/>
            <a:ext cx="7462819" cy="12721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dirty="0">
                <a:latin typeface="Franklin Gothic Demi Cond"/>
                <a:ea typeface="돋움"/>
              </a:rPr>
              <a:t>- Figure out if it's coyote or not using ML model in Raspberry Pi.</a:t>
            </a:r>
            <a:endParaRPr lang="ko-KR" altLang="en-US" dirty="0">
              <a:ea typeface="돋움" panose="020B0600000101010101" pitchFamily="34" charset="-127"/>
            </a:endParaRPr>
          </a:p>
          <a:p>
            <a:r>
              <a:rPr lang="en-US" altLang="ko-KR" b="0" dirty="0">
                <a:latin typeface="Franklin Gothic Demi Cond"/>
                <a:ea typeface="돋움"/>
              </a:rPr>
              <a:t>- Input: audio feature from LoRa</a:t>
            </a:r>
          </a:p>
          <a:p>
            <a:endParaRPr lang="ko-KR" altLang="en-US" dirty="0">
              <a:ea typeface="돋움"/>
            </a:endParaRPr>
          </a:p>
        </p:txBody>
      </p:sp>
      <p:sp>
        <p:nvSpPr>
          <p:cNvPr id="5" name="사각형: 둥근 모서리 4">
            <a:extLst>
              <a:ext uri="{FF2B5EF4-FFF2-40B4-BE49-F238E27FC236}">
                <a16:creationId xmlns:a16="http://schemas.microsoft.com/office/drawing/2014/main" id="{B72B6606-C260-BC02-5CD2-EBFF86EBDEA8}"/>
              </a:ext>
            </a:extLst>
          </p:cNvPr>
          <p:cNvSpPr/>
          <p:nvPr/>
        </p:nvSpPr>
        <p:spPr>
          <a:xfrm>
            <a:off x="572947" y="2306256"/>
            <a:ext cx="1412111" cy="1371599"/>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ea typeface="돋움"/>
              </a:rPr>
              <a:t>Network </a:t>
            </a:r>
            <a:r>
              <a:rPr lang="ko-KR" altLang="en-US" sz="2000" b="1" dirty="0" err="1">
                <a:ea typeface="돋움"/>
              </a:rPr>
              <a:t>Team</a:t>
            </a:r>
            <a:endParaRPr lang="ko-KR" altLang="en-US" sz="2000" b="1" dirty="0"/>
          </a:p>
        </p:txBody>
      </p:sp>
      <p:sp>
        <p:nvSpPr>
          <p:cNvPr id="10" name="직사각형 9">
            <a:extLst>
              <a:ext uri="{FF2B5EF4-FFF2-40B4-BE49-F238E27FC236}">
                <a16:creationId xmlns:a16="http://schemas.microsoft.com/office/drawing/2014/main" id="{53CA5FA6-2197-C3EB-B3FF-40BAB091E60E}"/>
              </a:ext>
            </a:extLst>
          </p:cNvPr>
          <p:cNvSpPr/>
          <p:nvPr/>
        </p:nvSpPr>
        <p:spPr>
          <a:xfrm>
            <a:off x="3237295" y="2036421"/>
            <a:ext cx="2465407" cy="1909822"/>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Raspberry PI</a:t>
            </a:r>
            <a:endParaRPr lang="ko-KR" altLang="en-US" sz="2000" b="1"/>
          </a:p>
        </p:txBody>
      </p:sp>
      <p:cxnSp>
        <p:nvCxnSpPr>
          <p:cNvPr id="13" name="직선 화살표 연결선 12">
            <a:extLst>
              <a:ext uri="{FF2B5EF4-FFF2-40B4-BE49-F238E27FC236}">
                <a16:creationId xmlns:a16="http://schemas.microsoft.com/office/drawing/2014/main" id="{72EBF616-FAAD-AD4D-A291-F29C0CA7C1BE}"/>
              </a:ext>
            </a:extLst>
          </p:cNvPr>
          <p:cNvCxnSpPr>
            <a:cxnSpLocks/>
          </p:cNvCxnSpPr>
          <p:nvPr/>
        </p:nvCxnSpPr>
        <p:spPr>
          <a:xfrm>
            <a:off x="5704512"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9681724A-1730-65CC-A5F1-012CE318C341}"/>
              </a:ext>
            </a:extLst>
          </p:cNvPr>
          <p:cNvSpPr/>
          <p:nvPr/>
        </p:nvSpPr>
        <p:spPr>
          <a:xfrm>
            <a:off x="6960725" y="2466856"/>
            <a:ext cx="1493134" cy="1047508"/>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Application</a:t>
            </a:r>
          </a:p>
          <a:p>
            <a:pPr algn="ctr"/>
            <a:r>
              <a:rPr lang="ko-KR" altLang="en-US" sz="2000" b="1">
                <a:ea typeface="돋움"/>
              </a:rPr>
              <a:t>Server</a:t>
            </a:r>
          </a:p>
        </p:txBody>
      </p:sp>
      <p:sp>
        <p:nvSpPr>
          <p:cNvPr id="19" name="부제목 2">
            <a:extLst>
              <a:ext uri="{FF2B5EF4-FFF2-40B4-BE49-F238E27FC236}">
                <a16:creationId xmlns:a16="http://schemas.microsoft.com/office/drawing/2014/main" id="{0844F562-3BB9-BE05-A030-0509E224DCC3}"/>
              </a:ext>
            </a:extLst>
          </p:cNvPr>
          <p:cNvSpPr txBox="1">
            <a:spLocks/>
          </p:cNvSpPr>
          <p:nvPr/>
        </p:nvSpPr>
        <p:spPr>
          <a:xfrm>
            <a:off x="1933997" y="2646778"/>
            <a:ext cx="125879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b="0">
                <a:latin typeface="Franklin Gothic Demi Cond"/>
                <a:ea typeface="돋움"/>
              </a:rPr>
              <a:t>MQTT</a:t>
            </a:r>
            <a:endParaRPr lang="ko-KR"/>
          </a:p>
        </p:txBody>
      </p:sp>
      <p:sp>
        <p:nvSpPr>
          <p:cNvPr id="20" name="부제목 2">
            <a:extLst>
              <a:ext uri="{FF2B5EF4-FFF2-40B4-BE49-F238E27FC236}">
                <a16:creationId xmlns:a16="http://schemas.microsoft.com/office/drawing/2014/main" id="{54F31FB7-B29D-E2C4-D5A2-8572E382BCCF}"/>
              </a:ext>
            </a:extLst>
          </p:cNvPr>
          <p:cNvSpPr txBox="1">
            <a:spLocks/>
          </p:cNvSpPr>
          <p:nvPr/>
        </p:nvSpPr>
        <p:spPr>
          <a:xfrm>
            <a:off x="5701557" y="2652563"/>
            <a:ext cx="125879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b="0">
                <a:latin typeface="Franklin Gothic Demi Cond"/>
                <a:ea typeface="돋움"/>
              </a:rPr>
              <a:t>LTE/WIFI</a:t>
            </a:r>
            <a:endParaRPr lang="ko-KR"/>
          </a:p>
        </p:txBody>
      </p:sp>
      <p:sp>
        <p:nvSpPr>
          <p:cNvPr id="21" name="사각형: 둥근 모서리 20">
            <a:extLst>
              <a:ext uri="{FF2B5EF4-FFF2-40B4-BE49-F238E27FC236}">
                <a16:creationId xmlns:a16="http://schemas.microsoft.com/office/drawing/2014/main" id="{A4B95A25-5B4A-901A-AC64-89AA1CF239BE}"/>
              </a:ext>
            </a:extLst>
          </p:cNvPr>
          <p:cNvSpPr/>
          <p:nvPr/>
        </p:nvSpPr>
        <p:spPr>
          <a:xfrm>
            <a:off x="4346293" y="3342190"/>
            <a:ext cx="1840375" cy="1209553"/>
          </a:xfrm>
          <a:prstGeom prst="roundRect">
            <a:avLst/>
          </a:prstGeom>
          <a:solidFill>
            <a:srgbClr val="C3E3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sz="2000" b="1" i="1" err="1">
                <a:ea typeface="+mn-lt"/>
                <a:cs typeface="+mn-lt"/>
              </a:rPr>
              <a:t>Machine</a:t>
            </a:r>
            <a:endParaRPr lang="en-US" altLang="ko-KR" sz="2000" b="1" i="1">
              <a:ea typeface="+mn-lt"/>
              <a:cs typeface="+mn-lt"/>
            </a:endParaRPr>
          </a:p>
          <a:p>
            <a:pPr algn="ctr"/>
            <a:r>
              <a:rPr lang="ko-KR" sz="2000" b="1" i="1" err="1">
                <a:ea typeface="+mn-lt"/>
                <a:cs typeface="+mn-lt"/>
              </a:rPr>
              <a:t>Learning</a:t>
            </a:r>
            <a:endParaRPr lang="ko-KR" sz="2000" b="1" i="1">
              <a:ea typeface="+mn-lt"/>
              <a:cs typeface="+mn-lt"/>
            </a:endParaRPr>
          </a:p>
        </p:txBody>
      </p:sp>
      <p:cxnSp>
        <p:nvCxnSpPr>
          <p:cNvPr id="22" name="직선 화살표 연결선 21">
            <a:extLst>
              <a:ext uri="{FF2B5EF4-FFF2-40B4-BE49-F238E27FC236}">
                <a16:creationId xmlns:a16="http://schemas.microsoft.com/office/drawing/2014/main" id="{641D8081-230D-3528-801C-3F0CD75E00F7}"/>
              </a:ext>
            </a:extLst>
          </p:cNvPr>
          <p:cNvCxnSpPr>
            <a:cxnSpLocks/>
          </p:cNvCxnSpPr>
          <p:nvPr/>
        </p:nvCxnSpPr>
        <p:spPr>
          <a:xfrm>
            <a:off x="1983251"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화살표: 굽음 23">
            <a:extLst>
              <a:ext uri="{FF2B5EF4-FFF2-40B4-BE49-F238E27FC236}">
                <a16:creationId xmlns:a16="http://schemas.microsoft.com/office/drawing/2014/main" id="{B763D858-214B-B9C2-06E3-6F5DFE5358F6}"/>
              </a:ext>
            </a:extLst>
          </p:cNvPr>
          <p:cNvSpPr/>
          <p:nvPr/>
        </p:nvSpPr>
        <p:spPr>
          <a:xfrm rot="16200000">
            <a:off x="3850767" y="3798716"/>
            <a:ext cx="351693" cy="626013"/>
          </a:xfrm>
          <a:prstGeom prst="bentArrow">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4190884531"/>
      </p:ext>
    </p:extLst>
  </p:cSld>
  <p:clrMapOvr>
    <a:masterClrMapping/>
  </p:clrMapOvr>
  <p:extLst>
    <p:ext uri="{6950BFC3-D8DA-4A85-94F7-54DA5524770B}">
      <p188:commentRel xmlns=""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911447" y="1227763"/>
            <a:ext cx="6900591" cy="805349"/>
          </a:xfrm>
        </p:spPr>
        <p:txBody>
          <a:bodyPr/>
          <a:lstStyle/>
          <a:p>
            <a:r>
              <a:rPr lang="en-US" dirty="0">
                <a:latin typeface="Franklin Gothic Demi Cond"/>
              </a:rPr>
              <a:t>💡 Common ways to </a:t>
            </a:r>
            <a:r>
              <a:rPr lang="en-US" altLang="ko-KR" dirty="0">
                <a:latin typeface="Franklin Gothic Demi Cond"/>
              </a:rPr>
              <a:t>detect coyote …</a:t>
            </a:r>
            <a:endParaRPr lang="en-US" dirty="0">
              <a:latin typeface="Franklin Gothic Demi Cond"/>
            </a:endParaRPr>
          </a:p>
          <a:p>
            <a:endParaRPr lang="en-US" altLang="ko-KR" dirty="0">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5" name="TextBox 4">
            <a:extLst>
              <a:ext uri="{FF2B5EF4-FFF2-40B4-BE49-F238E27FC236}">
                <a16:creationId xmlns:a16="http://schemas.microsoft.com/office/drawing/2014/main" id="{762CCD69-1F5E-1862-8EA1-C0113CE86F5C}"/>
              </a:ext>
            </a:extLst>
          </p:cNvPr>
          <p:cNvSpPr txBox="1"/>
          <p:nvPr/>
        </p:nvSpPr>
        <p:spPr>
          <a:xfrm>
            <a:off x="2675641" y="3858996"/>
            <a:ext cx="834972" cy="369332"/>
          </a:xfrm>
          <a:prstGeom prst="rect">
            <a:avLst/>
          </a:prstGeom>
          <a:noFill/>
        </p:spPr>
        <p:txBody>
          <a:bodyPr wrap="none" rtlCol="0">
            <a:spAutoFit/>
          </a:bodyPr>
          <a:lstStyle/>
          <a:p>
            <a:r>
              <a:rPr lang="en-US" altLang="ko-KR" dirty="0">
                <a:latin typeface="+mj-lt"/>
              </a:rPr>
              <a:t>IMAGE</a:t>
            </a:r>
            <a:endParaRPr lang="ko-KR" altLang="en-US" dirty="0">
              <a:latin typeface="+mj-lt"/>
            </a:endParaRPr>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5299586" y="1749511"/>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3"/>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4"/>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5"/>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5"/>
            <a:stretch>
              <a:fillRect/>
            </a:stretch>
          </p:blipFill>
          <p:spPr>
            <a:xfrm rot="19993444" flipH="1">
              <a:off x="6870645" y="2069280"/>
              <a:ext cx="507999" cy="507999"/>
            </a:xfrm>
            <a:prstGeom prst="rect">
              <a:avLst/>
            </a:prstGeom>
          </p:spPr>
        </p:pic>
      </p:grpSp>
      <p:grpSp>
        <p:nvGrpSpPr>
          <p:cNvPr id="16" name="그룹 15">
            <a:extLst>
              <a:ext uri="{FF2B5EF4-FFF2-40B4-BE49-F238E27FC236}">
                <a16:creationId xmlns:a16="http://schemas.microsoft.com/office/drawing/2014/main" id="{EDC930E0-2D23-5B2A-3F03-C1EE3DED1425}"/>
              </a:ext>
            </a:extLst>
          </p:cNvPr>
          <p:cNvGrpSpPr/>
          <p:nvPr/>
        </p:nvGrpSpPr>
        <p:grpSpPr>
          <a:xfrm>
            <a:off x="1947219" y="1643305"/>
            <a:ext cx="2291816" cy="2244363"/>
            <a:chOff x="558360" y="2306818"/>
            <a:chExt cx="2291816" cy="2244363"/>
          </a:xfrm>
        </p:grpSpPr>
        <p:pic>
          <p:nvPicPr>
            <p:cNvPr id="1030" name="Picture 6" descr="Coyote walks into classroom on Los Angeles' school's first day">
              <a:extLst>
                <a:ext uri="{FF2B5EF4-FFF2-40B4-BE49-F238E27FC236}">
                  <a16:creationId xmlns:a16="http://schemas.microsoft.com/office/drawing/2014/main" id="{72801FA9-BB86-A9AE-18E4-30C7ECB520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123" r="20402"/>
            <a:stretch/>
          </p:blipFill>
          <p:spPr bwMode="auto">
            <a:xfrm>
              <a:off x="558360" y="2306818"/>
              <a:ext cx="2291816" cy="2244363"/>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0EEA3AFD-FD92-E2C3-9FB7-9B4DD0D65227}"/>
                </a:ext>
              </a:extLst>
            </p:cNvPr>
            <p:cNvSpPr/>
            <p:nvPr/>
          </p:nvSpPr>
          <p:spPr>
            <a:xfrm>
              <a:off x="690590" y="2876924"/>
              <a:ext cx="1963950" cy="9929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279422" y="4751232"/>
            <a:ext cx="7423218" cy="1179810"/>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dirty="0">
                <a:latin typeface="Franklin Gothic Demi Cond"/>
                <a:ea typeface="돋움"/>
              </a:rPr>
              <a:t>- Coyotes have a habit of making frequent howling.</a:t>
            </a:r>
          </a:p>
          <a:p>
            <a:r>
              <a:rPr lang="en-US" altLang="ko-KR" sz="2000" b="0" dirty="0">
                <a:latin typeface="Franklin Gothic Demi Cond"/>
                <a:ea typeface="돋움"/>
              </a:rPr>
              <a:t>- The transmission distance range of the howling is higher than image.</a:t>
            </a:r>
            <a:endParaRPr lang="en-US" altLang="ko-KR" sz="2000" b="0" dirty="0">
              <a:ea typeface="돋움"/>
            </a:endParaRPr>
          </a:p>
          <a:p>
            <a:endParaRPr lang="en-US" altLang="ko-KR" sz="2000" dirty="0">
              <a:ea typeface="돋움"/>
            </a:endParaRPr>
          </a:p>
        </p:txBody>
      </p:sp>
      <p:sp>
        <p:nvSpPr>
          <p:cNvPr id="18" name="TextBox 17">
            <a:extLst>
              <a:ext uri="{FF2B5EF4-FFF2-40B4-BE49-F238E27FC236}">
                <a16:creationId xmlns:a16="http://schemas.microsoft.com/office/drawing/2014/main" id="{B67BC779-73DD-B58A-4016-45C26D1EB68A}"/>
              </a:ext>
            </a:extLst>
          </p:cNvPr>
          <p:cNvSpPr txBox="1"/>
          <p:nvPr/>
        </p:nvSpPr>
        <p:spPr>
          <a:xfrm>
            <a:off x="6001873" y="3861002"/>
            <a:ext cx="834972" cy="369332"/>
          </a:xfrm>
          <a:prstGeom prst="rect">
            <a:avLst/>
          </a:prstGeom>
          <a:noFill/>
        </p:spPr>
        <p:txBody>
          <a:bodyPr wrap="none" rtlCol="0">
            <a:spAutoFit/>
          </a:bodyPr>
          <a:lstStyle/>
          <a:p>
            <a:r>
              <a:rPr lang="en-US" altLang="ko-KR" dirty="0">
                <a:solidFill>
                  <a:schemeClr val="bg1"/>
                </a:solidFill>
                <a:highlight>
                  <a:srgbClr val="E3D5BE"/>
                </a:highlight>
                <a:latin typeface="+mj-lt"/>
              </a:rPr>
              <a:t>AUDIO</a:t>
            </a:r>
            <a:endParaRPr lang="ko-KR" altLang="en-US" dirty="0">
              <a:solidFill>
                <a:schemeClr val="bg1"/>
              </a:solidFill>
              <a:highlight>
                <a:srgbClr val="E3D5BE"/>
              </a:highlight>
              <a:latin typeface="+mj-lt"/>
            </a:endParaRPr>
          </a:p>
        </p:txBody>
      </p:sp>
      <p:sp>
        <p:nvSpPr>
          <p:cNvPr id="27" name="Subtitle 2">
            <a:extLst>
              <a:ext uri="{FF2B5EF4-FFF2-40B4-BE49-F238E27FC236}">
                <a16:creationId xmlns:a16="http://schemas.microsoft.com/office/drawing/2014/main" id="{F02A6578-2665-DAF2-52EC-6458A3E74202}"/>
              </a:ext>
            </a:extLst>
          </p:cNvPr>
          <p:cNvSpPr txBox="1">
            <a:spLocks/>
          </p:cNvSpPr>
          <p:nvPr/>
        </p:nvSpPr>
        <p:spPr>
          <a:xfrm>
            <a:off x="959938" y="4303472"/>
            <a:ext cx="6900591"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latin typeface="Franklin Gothic Demi Cond"/>
              </a:rPr>
              <a:t>💡 AUDIO</a:t>
            </a:r>
          </a:p>
        </p:txBody>
      </p:sp>
    </p:spTree>
    <p:extLst>
      <p:ext uri="{BB962C8B-B14F-4D97-AF65-F5344CB8AC3E}">
        <p14:creationId xmlns:p14="http://schemas.microsoft.com/office/powerpoint/2010/main" val="36194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 xmlns:p188="http://schemas.microsoft.com/office/powerpoint/2018/8/main" r:id="rId7"/>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959616" y="1414001"/>
            <a:ext cx="7412156" cy="805349"/>
          </a:xfrm>
        </p:spPr>
        <p:txBody>
          <a:bodyPr/>
          <a:lstStyle/>
          <a:p>
            <a:r>
              <a:rPr lang="en-US" altLang="ko-KR" dirty="0">
                <a:latin typeface="Franklin Gothic Demi Cond"/>
                <a:ea typeface="돋움"/>
              </a:rPr>
              <a:t>💡 Dataset problem</a:t>
            </a:r>
          </a:p>
          <a:p>
            <a:r>
              <a:rPr lang="en-US" altLang="ko-KR" dirty="0">
                <a:latin typeface="Franklin Gothic Demi Cond"/>
                <a:ea typeface="돋움"/>
              </a:rPr>
              <a:t>: clean, reliable data is needed but there is not enough dataset.</a:t>
            </a:r>
            <a:endParaRPr lang="en-US" altLang="ko-KR" dirty="0">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8</a:t>
            </a:fld>
            <a:endParaRPr lang="en-US"/>
          </a:p>
        </p:txBody>
      </p:sp>
      <p:graphicFrame>
        <p:nvGraphicFramePr>
          <p:cNvPr id="11" name="표 10">
            <a:extLst>
              <a:ext uri="{FF2B5EF4-FFF2-40B4-BE49-F238E27FC236}">
                <a16:creationId xmlns:a16="http://schemas.microsoft.com/office/drawing/2014/main" id="{D675D581-A37C-C409-2603-56542BE2B320}"/>
              </a:ext>
            </a:extLst>
          </p:cNvPr>
          <p:cNvGraphicFramePr>
            <a:graphicFrameLocks noGrp="1"/>
          </p:cNvGraphicFramePr>
          <p:nvPr>
            <p:extLst>
              <p:ext uri="{D42A27DB-BD31-4B8C-83A1-F6EECF244321}">
                <p14:modId xmlns:p14="http://schemas.microsoft.com/office/powerpoint/2010/main" val="448321798"/>
              </p:ext>
            </p:extLst>
          </p:nvPr>
        </p:nvGraphicFramePr>
        <p:xfrm>
          <a:off x="1141174" y="2490485"/>
          <a:ext cx="6861652" cy="3275866"/>
        </p:xfrm>
        <a:graphic>
          <a:graphicData uri="http://schemas.openxmlformats.org/drawingml/2006/table">
            <a:tbl>
              <a:tblPr firstRow="1" bandRow="1">
                <a:tableStyleId>{5C22544A-7EE6-4342-B048-85BDC9FD1C3A}</a:tableStyleId>
              </a:tblPr>
              <a:tblGrid>
                <a:gridCol w="1149927">
                  <a:extLst>
                    <a:ext uri="{9D8B030D-6E8A-4147-A177-3AD203B41FA5}">
                      <a16:colId xmlns:a16="http://schemas.microsoft.com/office/drawing/2014/main" val="3229538644"/>
                    </a:ext>
                  </a:extLst>
                </a:gridCol>
                <a:gridCol w="3153907">
                  <a:extLst>
                    <a:ext uri="{9D8B030D-6E8A-4147-A177-3AD203B41FA5}">
                      <a16:colId xmlns:a16="http://schemas.microsoft.com/office/drawing/2014/main" val="4281560626"/>
                    </a:ext>
                  </a:extLst>
                </a:gridCol>
                <a:gridCol w="2557818">
                  <a:extLst>
                    <a:ext uri="{9D8B030D-6E8A-4147-A177-3AD203B41FA5}">
                      <a16:colId xmlns:a16="http://schemas.microsoft.com/office/drawing/2014/main" val="246198845"/>
                    </a:ext>
                  </a:extLst>
                </a:gridCol>
              </a:tblGrid>
              <a:tr h="363985">
                <a:tc>
                  <a:txBody>
                    <a:bodyPr/>
                    <a:lstStyle/>
                    <a:p>
                      <a:pPr lvl="0" algn="ctr">
                        <a:buNone/>
                      </a:pPr>
                      <a:endParaRPr lang="ko-KR" altLang="af-ZA" dirty="0">
                        <a:effectLst/>
                        <a:latin typeface="Franklin Gothic Medium Cond"/>
                      </a:endParaRPr>
                    </a:p>
                  </a:txBody>
                  <a:tcPr marL="0" marR="0" marT="0" marB="0" anchor="ctr">
                    <a:solidFill>
                      <a:schemeClr val="tx2">
                        <a:lumMod val="75000"/>
                      </a:schemeClr>
                    </a:solidFill>
                  </a:tcPr>
                </a:tc>
                <a:tc>
                  <a:txBody>
                    <a:bodyPr/>
                    <a:lstStyle/>
                    <a:p>
                      <a:pPr lvl="0" algn="ctr">
                        <a:buNone/>
                      </a:pPr>
                      <a:r>
                        <a:rPr lang="ko-KR" altLang="af-ZA" dirty="0" err="1">
                          <a:effectLst/>
                          <a:latin typeface="Franklin Gothic Medium Cond"/>
                        </a:rPr>
                        <a:t>Coyote</a:t>
                      </a:r>
                      <a:endParaRPr lang="ko-KR" altLang="af-ZA" dirty="0">
                        <a:effectLst/>
                        <a:latin typeface="Franklin Gothic Medium Cond"/>
                      </a:endParaRPr>
                    </a:p>
                  </a:txBody>
                  <a:tcPr marL="0" marR="0" marT="0" marB="0" anchor="ctr">
                    <a:solidFill>
                      <a:schemeClr val="tx2"/>
                    </a:solidFill>
                  </a:tcPr>
                </a:tc>
                <a:tc>
                  <a:txBody>
                    <a:bodyPr/>
                    <a:lstStyle/>
                    <a:p>
                      <a:pPr lvl="0" algn="ctr">
                        <a:buNone/>
                      </a:pPr>
                      <a:r>
                        <a:rPr lang="af-ZA" dirty="0">
                          <a:effectLst/>
                          <a:latin typeface="Franklin Gothic Medium Cond"/>
                        </a:rPr>
                        <a:t>Non-Coyote</a:t>
                      </a:r>
                      <a:endParaRPr lang="af-ZA" altLang="ko-KR" dirty="0">
                        <a:effectLst/>
                        <a:latin typeface="Franklin Gothic Medium Cond"/>
                      </a:endParaRPr>
                    </a:p>
                  </a:txBody>
                  <a:tcPr marL="0" marR="0" marT="0" marB="0" anchor="ctr">
                    <a:solidFill>
                      <a:schemeClr val="tx2"/>
                    </a:solidFill>
                  </a:tcPr>
                </a:tc>
                <a:extLst>
                  <a:ext uri="{0D108BD9-81ED-4DB2-BD59-A6C34878D82A}">
                    <a16:rowId xmlns:a16="http://schemas.microsoft.com/office/drawing/2014/main" val="1225613269"/>
                  </a:ext>
                </a:extLst>
              </a:tr>
              <a:tr h="1954026">
                <a:tc>
                  <a:txBody>
                    <a:bodyPr/>
                    <a:lstStyle/>
                    <a:p>
                      <a:pPr lvl="0" algn="ctr">
                        <a:buNone/>
                      </a:pPr>
                      <a:r>
                        <a:rPr lang="af-ZA" b="1" dirty="0">
                          <a:effectLst/>
                          <a:latin typeface="Franklin Gothic Medium Cond"/>
                        </a:rPr>
                        <a:t>Plan</a:t>
                      </a:r>
                    </a:p>
                    <a:p>
                      <a:pPr lvl="0" algn="ctr">
                        <a:buNone/>
                      </a:pPr>
                      <a:r>
                        <a:rPr lang="af-ZA" b="1" dirty="0">
                          <a:effectLst/>
                          <a:latin typeface="Franklin Gothic Medium Cond"/>
                        </a:rPr>
                        <a:t>&amp;</a:t>
                      </a:r>
                    </a:p>
                    <a:p>
                      <a:pPr lvl="0" algn="ctr">
                        <a:buNone/>
                      </a:pPr>
                      <a:r>
                        <a:rPr lang="af-ZA" b="1" dirty="0">
                          <a:effectLst/>
                          <a:latin typeface="Franklin Gothic Medium Cond"/>
                        </a:rPr>
                        <a:t>Problem</a:t>
                      </a:r>
                    </a:p>
                  </a:txBody>
                  <a:tcPr marL="0" marR="0" marT="0" marB="0" anchor="ctr">
                    <a:solidFill>
                      <a:schemeClr val="tx2">
                        <a:lumMod val="60000"/>
                        <a:lumOff val="40000"/>
                      </a:schemeClr>
                    </a:solidFill>
                  </a:tcPr>
                </a:tc>
                <a:tc>
                  <a:txBody>
                    <a:bodyPr/>
                    <a:lstStyle/>
                    <a:p>
                      <a:pPr algn="ctr"/>
                      <a:r>
                        <a:rPr lang="af-ZA" dirty="0">
                          <a:effectLst/>
                          <a:latin typeface="Franklin Gothic Medium Cond"/>
                        </a:rPr>
                        <a:t>- National Park Service</a:t>
                      </a:r>
                    </a:p>
                    <a:p>
                      <a:pPr lvl="0" algn="ctr">
                        <a:buNone/>
                      </a:pPr>
                      <a:r>
                        <a:rPr lang="af-ZA" dirty="0">
                          <a:effectLst/>
                          <a:latin typeface="Franklin Gothic Medium Cond"/>
                        </a:rPr>
                        <a:t>- Colorado State University</a:t>
                      </a:r>
                    </a:p>
                    <a:p>
                      <a:pPr lvl="0" algn="ctr">
                        <a:buNone/>
                      </a:pPr>
                      <a:r>
                        <a:rPr lang="af-ZA" b="1" dirty="0">
                          <a:effectLst/>
                          <a:latin typeface="Franklin Gothic Medium Cond"/>
                        </a:rPr>
                        <a:t>: Copyright, </a:t>
                      </a:r>
                      <a:endParaRPr lang="ko-KR" altLang="af-ZA" b="1" dirty="0">
                        <a:effectLst/>
                        <a:latin typeface="Franklin Gothic Medium Cond"/>
                      </a:endParaRPr>
                    </a:p>
                    <a:p>
                      <a:pPr lvl="0" algn="ctr">
                        <a:buNone/>
                      </a:pPr>
                      <a:r>
                        <a:rPr lang="en-US" sz="1800" b="1" i="0" u="none" strike="noStrike" noProof="0" dirty="0">
                          <a:effectLst/>
                          <a:latin typeface="Franklin Gothic Medium Cond"/>
                        </a:rPr>
                        <a:t>Data pre-processing</a:t>
                      </a:r>
                      <a:r>
                        <a:rPr lang="af-ZA" b="1" dirty="0">
                          <a:effectLst/>
                          <a:latin typeface="Franklin Gothic Medium Cond"/>
                        </a:rPr>
                        <a:t> Problem</a:t>
                      </a:r>
                      <a:endParaRPr lang="ko-KR" altLang="af-ZA" b="1" dirty="0">
                        <a:effectLst/>
                        <a:latin typeface="Franklin Gothic Medium Cond"/>
                      </a:endParaRPr>
                    </a:p>
                    <a:p>
                      <a:pPr lvl="0" algn="ctr">
                        <a:buNone/>
                      </a:pPr>
                      <a:endParaRPr lang="af-ZA" dirty="0">
                        <a:effectLst/>
                        <a:latin typeface="Franklin Gothic Medium Cond"/>
                      </a:endParaRPr>
                    </a:p>
                  </a:txBody>
                  <a:tcPr marL="0" marR="0" marT="0" marB="0">
                    <a:solidFill>
                      <a:schemeClr val="tx2">
                        <a:lumMod val="20000"/>
                        <a:lumOff val="80000"/>
                      </a:schemeClr>
                    </a:solidFill>
                  </a:tcPr>
                </a:tc>
                <a:tc>
                  <a:txBody>
                    <a:bodyPr/>
                    <a:lstStyle/>
                    <a:p>
                      <a:pPr lvl="0" algn="ctr">
                        <a:buNone/>
                      </a:pPr>
                      <a:r>
                        <a:rPr lang="en-US" altLang="ko-KR" dirty="0">
                          <a:latin typeface="Franklin Gothic Medium Cond"/>
                        </a:rPr>
                        <a:t>Google Research</a:t>
                      </a:r>
                    </a:p>
                    <a:p>
                      <a:pPr lvl="0" algn="ctr">
                        <a:buNone/>
                      </a:pPr>
                      <a:r>
                        <a:rPr lang="en-US" altLang="ko-KR" dirty="0">
                          <a:latin typeface="Franklin Gothic Medium Cond"/>
                        </a:rPr>
                        <a:t>Audio dataset</a:t>
                      </a:r>
                    </a:p>
                    <a:p>
                      <a:pPr lvl="0" algn="ctr">
                        <a:buNone/>
                      </a:pPr>
                      <a:r>
                        <a:rPr lang="en-US" altLang="ko-KR" b="1" dirty="0">
                          <a:latin typeface="Franklin Gothic Medium Cond"/>
                        </a:rPr>
                        <a:t>: Data pre-processing </a:t>
                      </a:r>
                    </a:p>
                    <a:p>
                      <a:pPr lvl="0" algn="ctr">
                        <a:buNone/>
                      </a:pPr>
                      <a:r>
                        <a:rPr lang="en-US" altLang="ko-KR" b="1" dirty="0">
                          <a:latin typeface="Franklin Gothic Medium Cond"/>
                        </a:rPr>
                        <a:t>Problem</a:t>
                      </a:r>
                      <a:endParaRPr lang="en-US" dirty="0">
                        <a:latin typeface="Franklin Gothic Medium Cond"/>
                      </a:endParaRPr>
                    </a:p>
                  </a:txBody>
                  <a:tcPr marL="0" marR="0" marT="0" marB="0" anchor="ctr">
                    <a:solidFill>
                      <a:schemeClr val="tx2">
                        <a:lumMod val="20000"/>
                        <a:lumOff val="80000"/>
                      </a:schemeClr>
                    </a:solidFill>
                  </a:tcPr>
                </a:tc>
                <a:extLst>
                  <a:ext uri="{0D108BD9-81ED-4DB2-BD59-A6C34878D82A}">
                    <a16:rowId xmlns:a16="http://schemas.microsoft.com/office/drawing/2014/main" val="2141796871"/>
                  </a:ext>
                </a:extLst>
              </a:tr>
              <a:tr h="957855">
                <a:tc>
                  <a:txBody>
                    <a:bodyPr/>
                    <a:lstStyle/>
                    <a:p>
                      <a:pPr lvl="0" algn="ctr">
                        <a:buNone/>
                      </a:pPr>
                      <a:r>
                        <a:rPr lang="af-ZA" b="1" dirty="0">
                          <a:effectLst/>
                          <a:latin typeface="Franklin Gothic Medium Cond"/>
                        </a:rPr>
                        <a:t>Temporary</a:t>
                      </a:r>
                    </a:p>
                  </a:txBody>
                  <a:tcPr marL="0" marR="0" marT="0" marB="0" anchor="ctr">
                    <a:solidFill>
                      <a:schemeClr val="tx2">
                        <a:lumMod val="60000"/>
                        <a:lumOff val="40000"/>
                      </a:schemeClr>
                    </a:solidFill>
                  </a:tcPr>
                </a:tc>
                <a:tc gridSpan="2">
                  <a:txBody>
                    <a:bodyPr/>
                    <a:lstStyle/>
                    <a:p>
                      <a:pPr algn="ctr"/>
                      <a:r>
                        <a:rPr lang="af-ZA" dirty="0">
                          <a:effectLst/>
                          <a:latin typeface="Franklin Gothic Medium Cond"/>
                        </a:rPr>
                        <a:t>Extract audio from Youtube</a:t>
                      </a:r>
                    </a:p>
                    <a:p>
                      <a:pPr lvl="0" algn="ctr">
                        <a:buNone/>
                      </a:pPr>
                      <a:r>
                        <a:rPr lang="af-ZA" dirty="0">
                          <a:effectLst/>
                          <a:latin typeface="Franklin Gothic Medium Cond"/>
                        </a:rPr>
                        <a:t>and split to 5 seconds </a:t>
                      </a:r>
                    </a:p>
                  </a:txBody>
                  <a:tcPr marL="0" marR="0" marT="0" marB="0" anchor="ctr">
                    <a:solidFill>
                      <a:schemeClr val="tx2">
                        <a:lumMod val="20000"/>
                        <a:lumOff val="80000"/>
                      </a:schemeClr>
                    </a:solidFill>
                  </a:tcPr>
                </a:tc>
                <a:tc hMerge="1">
                  <a:txBody>
                    <a:bodyPr/>
                    <a:lstStyle/>
                    <a:p>
                      <a:endParaRPr lang="ko-KR"/>
                    </a:p>
                  </a:txBody>
                  <a:tcPr marL="0" marR="0" marT="0" marB="0" anchor="ctr">
                    <a:solidFill>
                      <a:schemeClr val="bg2">
                        <a:lumMod val="20000"/>
                        <a:lumOff val="80000"/>
                      </a:schemeClr>
                    </a:solidFill>
                  </a:tcPr>
                </a:tc>
                <a:extLst>
                  <a:ext uri="{0D108BD9-81ED-4DB2-BD59-A6C34878D82A}">
                    <a16:rowId xmlns:a16="http://schemas.microsoft.com/office/drawing/2014/main" val="1617537261"/>
                  </a:ext>
                </a:extLst>
              </a:tr>
            </a:tbl>
          </a:graphicData>
        </a:graphic>
      </p:graphicFrame>
      <p:grpSp>
        <p:nvGrpSpPr>
          <p:cNvPr id="23" name="그룹 22">
            <a:extLst>
              <a:ext uri="{FF2B5EF4-FFF2-40B4-BE49-F238E27FC236}">
                <a16:creationId xmlns:a16="http://schemas.microsoft.com/office/drawing/2014/main" id="{F9857D56-59BF-C05A-3187-F02972912DA8}"/>
              </a:ext>
            </a:extLst>
          </p:cNvPr>
          <p:cNvGrpSpPr/>
          <p:nvPr/>
        </p:nvGrpSpPr>
        <p:grpSpPr>
          <a:xfrm>
            <a:off x="2338776" y="3923631"/>
            <a:ext cx="2945091" cy="911267"/>
            <a:chOff x="2323074" y="4685631"/>
            <a:chExt cx="2945091" cy="911267"/>
          </a:xfrm>
        </p:grpSpPr>
        <p:pic>
          <p:nvPicPr>
            <p:cNvPr id="16" name="그림 16" descr="텍스트이(가) 표시된 사진&#10;&#10;자동 생성된 설명">
              <a:extLst>
                <a:ext uri="{FF2B5EF4-FFF2-40B4-BE49-F238E27FC236}">
                  <a16:creationId xmlns:a16="http://schemas.microsoft.com/office/drawing/2014/main" id="{216CB62F-0EB5-7506-CEBF-0029130A7E3A}"/>
                </a:ext>
              </a:extLst>
            </p:cNvPr>
            <p:cNvPicPr>
              <a:picLocks noChangeAspect="1"/>
            </p:cNvPicPr>
            <p:nvPr/>
          </p:nvPicPr>
          <p:blipFill>
            <a:blip r:embed="rId3"/>
            <a:stretch>
              <a:fillRect/>
            </a:stretch>
          </p:blipFill>
          <p:spPr>
            <a:xfrm>
              <a:off x="3197836" y="4817294"/>
              <a:ext cx="489514" cy="647943"/>
            </a:xfrm>
            <a:prstGeom prst="rect">
              <a:avLst/>
            </a:prstGeom>
          </p:spPr>
        </p:pic>
        <p:pic>
          <p:nvPicPr>
            <p:cNvPr id="18" name="그림 18">
              <a:extLst>
                <a:ext uri="{FF2B5EF4-FFF2-40B4-BE49-F238E27FC236}">
                  <a16:creationId xmlns:a16="http://schemas.microsoft.com/office/drawing/2014/main" id="{6E204641-BA83-7A8B-EB31-672BC3015827}"/>
                </a:ext>
              </a:extLst>
            </p:cNvPr>
            <p:cNvPicPr>
              <a:picLocks noChangeAspect="1"/>
            </p:cNvPicPr>
            <p:nvPr/>
          </p:nvPicPr>
          <p:blipFill>
            <a:blip r:embed="rId4"/>
            <a:stretch>
              <a:fillRect/>
            </a:stretch>
          </p:blipFill>
          <p:spPr>
            <a:xfrm>
              <a:off x="2323074" y="4685631"/>
              <a:ext cx="905479" cy="911267"/>
            </a:xfrm>
            <a:prstGeom prst="rect">
              <a:avLst/>
            </a:prstGeom>
          </p:spPr>
        </p:pic>
        <p:grpSp>
          <p:nvGrpSpPr>
            <p:cNvPr id="22" name="그룹 21">
              <a:extLst>
                <a:ext uri="{FF2B5EF4-FFF2-40B4-BE49-F238E27FC236}">
                  <a16:creationId xmlns:a16="http://schemas.microsoft.com/office/drawing/2014/main" id="{9E3CA17A-5E03-7122-0FE6-33CA2866CABE}"/>
                </a:ext>
              </a:extLst>
            </p:cNvPr>
            <p:cNvGrpSpPr/>
            <p:nvPr/>
          </p:nvGrpSpPr>
          <p:grpSpPr>
            <a:xfrm>
              <a:off x="3739763" y="4770456"/>
              <a:ext cx="1528402" cy="738249"/>
              <a:chOff x="9253872" y="4497066"/>
              <a:chExt cx="2345820" cy="1177893"/>
            </a:xfrm>
          </p:grpSpPr>
          <p:pic>
            <p:nvPicPr>
              <p:cNvPr id="17" name="그림 17" descr="텍스트이(가) 표시된 사진&#10;&#10;자동 생성된 설명">
                <a:extLst>
                  <a:ext uri="{FF2B5EF4-FFF2-40B4-BE49-F238E27FC236}">
                    <a16:creationId xmlns:a16="http://schemas.microsoft.com/office/drawing/2014/main" id="{9A342647-4283-99AC-1ADD-7BF8FC52378A}"/>
                  </a:ext>
                </a:extLst>
              </p:cNvPr>
              <p:cNvPicPr>
                <a:picLocks noChangeAspect="1"/>
              </p:cNvPicPr>
              <p:nvPr/>
            </p:nvPicPr>
            <p:blipFill rotWithShape="1">
              <a:blip r:embed="rId5"/>
              <a:srcRect r="35974" b="6667"/>
              <a:stretch/>
            </p:blipFill>
            <p:spPr>
              <a:xfrm>
                <a:off x="9253872" y="4497066"/>
                <a:ext cx="2345820" cy="817659"/>
              </a:xfrm>
              <a:prstGeom prst="rect">
                <a:avLst/>
              </a:prstGeom>
            </p:spPr>
          </p:pic>
          <p:pic>
            <p:nvPicPr>
              <p:cNvPr id="21" name="그림 17" descr="텍스트이(가) 표시된 사진&#10;&#10;자동 생성된 설명">
                <a:extLst>
                  <a:ext uri="{FF2B5EF4-FFF2-40B4-BE49-F238E27FC236}">
                    <a16:creationId xmlns:a16="http://schemas.microsoft.com/office/drawing/2014/main" id="{FC98813E-7820-44A9-D590-BAA3C9E79B62}"/>
                  </a:ext>
                </a:extLst>
              </p:cNvPr>
              <p:cNvPicPr>
                <a:picLocks noChangeAspect="1"/>
              </p:cNvPicPr>
              <p:nvPr/>
            </p:nvPicPr>
            <p:blipFill rotWithShape="1">
              <a:blip r:embed="rId5"/>
              <a:srcRect l="64706" r="336"/>
              <a:stretch/>
            </p:blipFill>
            <p:spPr>
              <a:xfrm>
                <a:off x="10154418" y="4857299"/>
                <a:ext cx="1440365" cy="817660"/>
              </a:xfrm>
              <a:prstGeom prst="rect">
                <a:avLst/>
              </a:prstGeom>
            </p:spPr>
          </p:pic>
        </p:grpSp>
      </p:grpSp>
    </p:spTree>
    <p:extLst>
      <p:ext uri="{BB962C8B-B14F-4D97-AF65-F5344CB8AC3E}">
        <p14:creationId xmlns:p14="http://schemas.microsoft.com/office/powerpoint/2010/main" val="998561775"/>
      </p:ext>
    </p:extLst>
  </p:cSld>
  <p:clrMapOvr>
    <a:masterClrMapping/>
  </p:clrMapOvr>
  <p:extLst>
    <p:ext uri="{6950BFC3-D8DA-4A85-94F7-54DA5524770B}">
      <p188:commentRel xmlns="" xmlns:p188="http://schemas.microsoft.com/office/powerpoint/2018/8/main" r:id="rId6"/>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p:txBody>
          <a:bodyPr/>
          <a:lstStyle/>
          <a:p>
            <a:r>
              <a:rPr lang="en-US" dirty="0">
                <a:latin typeface="Franklin Gothic Demi Cond"/>
              </a:rPr>
              <a:t>💡 </a:t>
            </a:r>
            <a:r>
              <a:rPr lang="en-US" dirty="0">
                <a:latin typeface="Franklin Gothic Demi Cond"/>
                <a:ea typeface="돋움"/>
              </a:rPr>
              <a:t>Train/Test </a:t>
            </a:r>
            <a:r>
              <a:rPr lang="en-US" altLang="ko-KR" dirty="0">
                <a:latin typeface="Franklin Gothic Demi Cond"/>
                <a:ea typeface="돋움"/>
              </a:rPr>
              <a:t>Dataset</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C2B201BB-8AC8-511E-25F8-2FF02C5BF337}"/>
              </a:ext>
            </a:extLst>
          </p:cNvPr>
          <p:cNvSpPr>
            <a:spLocks noGrp="1"/>
          </p:cNvSpPr>
          <p:nvPr>
            <p:ph type="body" sz="quarter" idx="14"/>
          </p:nvPr>
        </p:nvSpPr>
        <p:spPr>
          <a:xfrm>
            <a:off x="1117214" y="1848067"/>
            <a:ext cx="4770275" cy="682542"/>
          </a:xfrm>
        </p:spPr>
        <p:txBody>
          <a:bodyPr>
            <a:normAutofit/>
          </a:bodyPr>
          <a:lstStyle/>
          <a:p>
            <a:r>
              <a:rPr lang="en-US" altLang="ko-KR" sz="2400"/>
              <a:t>Coyote vs Non-coyote(dog, chicken…)</a:t>
            </a:r>
            <a:endParaRPr lang="ko-KR" altLang="en-US" sz="2400"/>
          </a:p>
          <a:p>
            <a:endParaRPr lang="ko-KR" altLang="en-US" sz="2400"/>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9</a:t>
            </a:fld>
            <a:endParaRPr lang="en-US"/>
          </a:p>
        </p:txBody>
      </p:sp>
      <p:graphicFrame>
        <p:nvGraphicFramePr>
          <p:cNvPr id="7" name="표 6">
            <a:extLst>
              <a:ext uri="{FF2B5EF4-FFF2-40B4-BE49-F238E27FC236}">
                <a16:creationId xmlns:a16="http://schemas.microsoft.com/office/drawing/2014/main" id="{4E7C033C-4302-60F4-DA3F-81E5FCD25BD3}"/>
              </a:ext>
            </a:extLst>
          </p:cNvPr>
          <p:cNvGraphicFramePr>
            <a:graphicFrameLocks noGrp="1"/>
          </p:cNvGraphicFramePr>
          <p:nvPr>
            <p:extLst>
              <p:ext uri="{D42A27DB-BD31-4B8C-83A1-F6EECF244321}">
                <p14:modId xmlns:p14="http://schemas.microsoft.com/office/powerpoint/2010/main" val="4143830096"/>
              </p:ext>
            </p:extLst>
          </p:nvPr>
        </p:nvGraphicFramePr>
        <p:xfrm>
          <a:off x="1498919" y="2491139"/>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586</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480</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a:effectLst/>
                        </a:rPr>
                        <a:t>chicken</a:t>
                      </a:r>
                      <a:endParaRPr lang="af-ZA" b="1" err="1">
                        <a:effectLst/>
                      </a:endParaRPr>
                    </a:p>
                  </a:txBody>
                  <a:tcPr marL="0" marR="0" marT="0" marB="0" anchor="ctr"/>
                </a:tc>
                <a:tc>
                  <a:txBody>
                    <a:bodyPr/>
                    <a:lstStyle/>
                    <a:p>
                      <a:pPr algn="ctr"/>
                      <a:r>
                        <a:rPr lang="en-US" altLang="ko-KR" b="0"/>
                        <a:t>94</a:t>
                      </a:r>
                    </a:p>
                  </a:txBody>
                  <a:tcPr marL="0" marR="0" marT="0" marB="0" anchor="ctr"/>
                </a:tc>
                <a:extLst>
                  <a:ext uri="{0D108BD9-81ED-4DB2-BD59-A6C34878D82A}">
                    <a16:rowId xmlns:a16="http://schemas.microsoft.com/office/drawing/2014/main" val="1617537261"/>
                  </a:ext>
                </a:extLst>
              </a:tr>
            </a:tbl>
          </a:graphicData>
        </a:graphic>
      </p:graphicFrame>
      <p:sp>
        <p:nvSpPr>
          <p:cNvPr id="9" name="TextBox 8">
            <a:extLst>
              <a:ext uri="{FF2B5EF4-FFF2-40B4-BE49-F238E27FC236}">
                <a16:creationId xmlns:a16="http://schemas.microsoft.com/office/drawing/2014/main" id="{5C9786BC-09C3-C467-0863-A308121E6404}"/>
              </a:ext>
            </a:extLst>
          </p:cNvPr>
          <p:cNvSpPr txBox="1"/>
          <p:nvPr/>
        </p:nvSpPr>
        <p:spPr>
          <a:xfrm>
            <a:off x="2086606" y="4358159"/>
            <a:ext cx="14647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err="1">
                <a:solidFill>
                  <a:schemeClr val="bg1"/>
                </a:solidFill>
                <a:ea typeface="돋움"/>
              </a:rPr>
              <a:t>Train</a:t>
            </a:r>
            <a:r>
              <a:rPr lang="ko-KR" altLang="en-US" b="1">
                <a:solidFill>
                  <a:schemeClr val="bg1"/>
                </a:solidFill>
                <a:ea typeface="돋움"/>
              </a:rPr>
              <a:t> </a:t>
            </a:r>
            <a:r>
              <a:rPr lang="ko-KR" altLang="en-US" b="1" err="1">
                <a:solidFill>
                  <a:schemeClr val="bg1"/>
                </a:solidFill>
                <a:ea typeface="돋움"/>
              </a:rPr>
              <a:t>data</a:t>
            </a:r>
            <a:r>
              <a:rPr lang="ko-KR" altLang="en-US" b="1">
                <a:solidFill>
                  <a:schemeClr val="bg1"/>
                </a:solidFill>
                <a:ea typeface="돋움"/>
              </a:rPr>
              <a:t>(8)</a:t>
            </a:r>
            <a:endParaRPr lang="ko-KR" b="1">
              <a:solidFill>
                <a:schemeClr val="bg1"/>
              </a:solidFill>
              <a:ea typeface="돋움"/>
            </a:endParaRPr>
          </a:p>
        </p:txBody>
      </p:sp>
      <p:sp>
        <p:nvSpPr>
          <p:cNvPr id="12" name="TextBox 11">
            <a:extLst>
              <a:ext uri="{FF2B5EF4-FFF2-40B4-BE49-F238E27FC236}">
                <a16:creationId xmlns:a16="http://schemas.microsoft.com/office/drawing/2014/main" id="{84B4B319-D8DA-2852-C243-3FD91FC1717F}"/>
              </a:ext>
            </a:extLst>
          </p:cNvPr>
          <p:cNvSpPr txBox="1"/>
          <p:nvPr/>
        </p:nvSpPr>
        <p:spPr>
          <a:xfrm>
            <a:off x="5815628" y="4358159"/>
            <a:ext cx="14594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err="1">
                <a:solidFill>
                  <a:schemeClr val="bg1"/>
                </a:solidFill>
                <a:ea typeface="돋움"/>
              </a:rPr>
              <a:t>Test</a:t>
            </a:r>
            <a:r>
              <a:rPr lang="ko-KR" altLang="en-US" b="1">
                <a:solidFill>
                  <a:schemeClr val="bg1"/>
                </a:solidFill>
                <a:ea typeface="돋움"/>
              </a:rPr>
              <a:t> </a:t>
            </a:r>
            <a:r>
              <a:rPr lang="ko-KR" altLang="en-US" b="1" err="1">
                <a:solidFill>
                  <a:schemeClr val="bg1"/>
                </a:solidFill>
                <a:ea typeface="돋움"/>
              </a:rPr>
              <a:t>data</a:t>
            </a:r>
            <a:r>
              <a:rPr lang="ko-KR" altLang="en-US" b="1">
                <a:solidFill>
                  <a:schemeClr val="bg1"/>
                </a:solidFill>
                <a:ea typeface="돋움"/>
              </a:rPr>
              <a:t>(2)</a:t>
            </a:r>
          </a:p>
        </p:txBody>
      </p:sp>
      <p:sp>
        <p:nvSpPr>
          <p:cNvPr id="10" name="TextBox 9">
            <a:extLst>
              <a:ext uri="{FF2B5EF4-FFF2-40B4-BE49-F238E27FC236}">
                <a16:creationId xmlns:a16="http://schemas.microsoft.com/office/drawing/2014/main" id="{AC847CD9-3BD8-6799-09A7-7F4B5BC46EB8}"/>
              </a:ext>
            </a:extLst>
          </p:cNvPr>
          <p:cNvSpPr txBox="1"/>
          <p:nvPr/>
        </p:nvSpPr>
        <p:spPr>
          <a:xfrm>
            <a:off x="176083" y="3533745"/>
            <a:ext cx="12832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err="1">
                <a:ea typeface="돋움"/>
              </a:rPr>
              <a:t>Non-coyote</a:t>
            </a:r>
            <a:endParaRPr lang="ko-KR" altLang="en-US" sz="1400">
              <a:ea typeface="돋움"/>
            </a:endParaRPr>
          </a:p>
        </p:txBody>
      </p:sp>
      <p:sp>
        <p:nvSpPr>
          <p:cNvPr id="13" name="왼쪽 대괄호 12">
            <a:extLst>
              <a:ext uri="{FF2B5EF4-FFF2-40B4-BE49-F238E27FC236}">
                <a16:creationId xmlns:a16="http://schemas.microsoft.com/office/drawing/2014/main" id="{F58DE495-6D1E-9BF4-F123-00F2C0428C05}"/>
              </a:ext>
            </a:extLst>
          </p:cNvPr>
          <p:cNvSpPr/>
          <p:nvPr/>
        </p:nvSpPr>
        <p:spPr>
          <a:xfrm>
            <a:off x="1205020" y="3220921"/>
            <a:ext cx="150574" cy="91713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aphicFrame>
        <p:nvGraphicFramePr>
          <p:cNvPr id="14" name="표 13">
            <a:extLst>
              <a:ext uri="{FF2B5EF4-FFF2-40B4-BE49-F238E27FC236}">
                <a16:creationId xmlns:a16="http://schemas.microsoft.com/office/drawing/2014/main" id="{CEBF154A-C649-F3A7-5950-ACD6A126C11E}"/>
              </a:ext>
            </a:extLst>
          </p:cNvPr>
          <p:cNvGraphicFramePr>
            <a:graphicFrameLocks noGrp="1"/>
          </p:cNvGraphicFramePr>
          <p:nvPr>
            <p:extLst>
              <p:ext uri="{D42A27DB-BD31-4B8C-83A1-F6EECF244321}">
                <p14:modId xmlns:p14="http://schemas.microsoft.com/office/powerpoint/2010/main" val="2494344737"/>
              </p:ext>
            </p:extLst>
          </p:nvPr>
        </p:nvGraphicFramePr>
        <p:xfrm>
          <a:off x="5092197" y="2470234"/>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134</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117</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a:effectLst/>
                        </a:rPr>
                        <a:t>chicken</a:t>
                      </a:r>
                      <a:endParaRPr lang="af-ZA" b="1" err="1">
                        <a:effectLst/>
                      </a:endParaRPr>
                    </a:p>
                  </a:txBody>
                  <a:tcPr marL="0" marR="0" marT="0" marB="0" anchor="ctr"/>
                </a:tc>
                <a:tc>
                  <a:txBody>
                    <a:bodyPr/>
                    <a:lstStyle/>
                    <a:p>
                      <a:pPr algn="ctr"/>
                      <a:r>
                        <a:rPr lang="en-US" altLang="ko-KR" b="0"/>
                        <a:t>29</a:t>
                      </a:r>
                    </a:p>
                  </a:txBody>
                  <a:tcPr marL="0" marR="0" marT="0" marB="0" anchor="ctr"/>
                </a:tc>
                <a:extLst>
                  <a:ext uri="{0D108BD9-81ED-4DB2-BD59-A6C34878D82A}">
                    <a16:rowId xmlns:a16="http://schemas.microsoft.com/office/drawing/2014/main" val="1617537261"/>
                  </a:ext>
                </a:extLst>
              </a:tr>
            </a:tbl>
          </a:graphicData>
        </a:graphic>
      </p:graphicFrame>
      <p:sp>
        <p:nvSpPr>
          <p:cNvPr id="15" name="TextBox 14">
            <a:extLst>
              <a:ext uri="{FF2B5EF4-FFF2-40B4-BE49-F238E27FC236}">
                <a16:creationId xmlns:a16="http://schemas.microsoft.com/office/drawing/2014/main" id="{D9C40456-E772-0E27-950C-3CB8CD130D72}"/>
              </a:ext>
            </a:extLst>
          </p:cNvPr>
          <p:cNvSpPr txBox="1"/>
          <p:nvPr/>
        </p:nvSpPr>
        <p:spPr>
          <a:xfrm>
            <a:off x="-5763986" y="-1159329"/>
            <a:ext cx="586571" cy="1200329"/>
          </a:xfrm>
          <a:prstGeom prst="rect">
            <a:avLst/>
          </a:prstGeom>
          <a:noFill/>
        </p:spPr>
        <p:txBody>
          <a:bodyPr wrap="none" rtlCol="0">
            <a:spAutoFit/>
          </a:bodyPr>
          <a:lstStyle/>
          <a:p>
            <a:r>
              <a:rPr kumimoji="1" lang="en-US" altLang="ko-Kore-KR"/>
              <a:t>134</a:t>
            </a:r>
          </a:p>
          <a:p>
            <a:r>
              <a:rPr kumimoji="1" lang="en-US" altLang="ko-Kore-KR"/>
              <a:t>117</a:t>
            </a:r>
          </a:p>
          <a:p>
            <a:r>
              <a:rPr kumimoji="1" lang="en-US" altLang="ko-Kore-KR"/>
              <a:t>29</a:t>
            </a:r>
          </a:p>
          <a:p>
            <a:endParaRPr kumimoji="1" lang="ko-Kore-KR" altLang="en-US"/>
          </a:p>
        </p:txBody>
      </p:sp>
      <p:sp>
        <p:nvSpPr>
          <p:cNvPr id="17" name="부제목 2">
            <a:extLst>
              <a:ext uri="{FF2B5EF4-FFF2-40B4-BE49-F238E27FC236}">
                <a16:creationId xmlns:a16="http://schemas.microsoft.com/office/drawing/2014/main" id="{7DA73451-F5EB-BC92-3E86-52E129240FD3}"/>
              </a:ext>
            </a:extLst>
          </p:cNvPr>
          <p:cNvSpPr txBox="1">
            <a:spLocks/>
          </p:cNvSpPr>
          <p:nvPr/>
        </p:nvSpPr>
        <p:spPr>
          <a:xfrm>
            <a:off x="1953541" y="5025272"/>
            <a:ext cx="5174784" cy="80534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tLang="ko-KR" u="sng">
                <a:solidFill>
                  <a:schemeClr val="accent1"/>
                </a:solidFill>
                <a:latin typeface="Franklin Gothic Demi Cond"/>
                <a:ea typeface="돋움"/>
              </a:rPr>
              <a:t>TOTAL</a:t>
            </a:r>
          </a:p>
          <a:p>
            <a:pPr algn="ctr"/>
            <a:r>
              <a:rPr lang="en-US" altLang="ko-KR">
                <a:latin typeface="Franklin Gothic Demi Cond"/>
                <a:ea typeface="돋움"/>
              </a:rPr>
              <a:t>Coyote : 720        Dog : 597        Chicken : 123</a:t>
            </a:r>
            <a:endParaRPr lang="ko-KR" altLang="en-US"/>
          </a:p>
        </p:txBody>
      </p:sp>
      <p:sp>
        <p:nvSpPr>
          <p:cNvPr id="16" name="모서리가 둥근 직사각형 15">
            <a:extLst>
              <a:ext uri="{FF2B5EF4-FFF2-40B4-BE49-F238E27FC236}">
                <a16:creationId xmlns:a16="http://schemas.microsoft.com/office/drawing/2014/main" id="{4A092CE6-8A03-723C-CECF-6E0F079D4BB1}"/>
              </a:ext>
            </a:extLst>
          </p:cNvPr>
          <p:cNvSpPr/>
          <p:nvPr/>
        </p:nvSpPr>
        <p:spPr>
          <a:xfrm>
            <a:off x="1953541" y="4961082"/>
            <a:ext cx="5252789" cy="933731"/>
          </a:xfrm>
          <a:prstGeom prst="roundRect">
            <a:avLst>
              <a:gd name="adj" fmla="val 13170"/>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015409986"/>
      </p:ext>
    </p:extLst>
  </p:cSld>
  <p:clrMapOvr>
    <a:masterClrMapping/>
  </p:clrMapOvr>
  <p:extLst>
    <p:ext uri="{6950BFC3-D8DA-4A85-94F7-54DA5524770B}">
      <p188:commentRel xmlns="" xmlns:p188="http://schemas.microsoft.com/office/powerpoint/2018/8/main" r:id="rId3"/>
    </p:ext>
  </p:extLst>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810</TotalTime>
  <Words>1071</Words>
  <Application>Microsoft Office PowerPoint</Application>
  <PresentationFormat>화면 슬라이드 쇼(4:3)</PresentationFormat>
  <Paragraphs>403</Paragraphs>
  <Slides>21</Slides>
  <Notes>19</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21</vt:i4>
      </vt:variant>
    </vt:vector>
  </HeadingPairs>
  <TitlesOfParts>
    <vt:vector size="34" baseType="lpstr">
      <vt:lpstr>Acumin Pro</vt:lpstr>
      <vt:lpstr>Arial,Sans-Serif</vt:lpstr>
      <vt:lpstr>돋움</vt:lpstr>
      <vt:lpstr>맑은 고딕</vt:lpstr>
      <vt:lpstr>Arial</vt:lpstr>
      <vt:lpstr>Calibri</vt:lpstr>
      <vt:lpstr>Franklin Gothic Book</vt:lpstr>
      <vt:lpstr>Franklin Gothic Demi Cond</vt:lpstr>
      <vt:lpstr>Franklin Gothic Medium</vt:lpstr>
      <vt:lpstr>Franklin Gothic Medium Cond</vt:lpstr>
      <vt:lpstr>Impact</vt:lpstr>
      <vt:lpstr>Wingdings</vt:lpstr>
      <vt:lpstr>Parcel</vt:lpstr>
      <vt:lpstr>Deep Learning Based Feature Extraction Methods for Coyote Howling Detection </vt:lpstr>
      <vt:lpstr>CONTENTS</vt:lpstr>
      <vt:lpstr>Team Member</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Experiment Result</vt:lpstr>
      <vt:lpstr>Contribution</vt:lpstr>
      <vt:lpstr>Process</vt:lpstr>
      <vt:lpstr>Process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이예진</cp:lastModifiedBy>
  <cp:revision>20</cp:revision>
  <dcterms:created xsi:type="dcterms:W3CDTF">2020-02-06T20:42:06Z</dcterms:created>
  <dcterms:modified xsi:type="dcterms:W3CDTF">2022-10-26T02:54:50Z</dcterms:modified>
  <cp:category/>
</cp:coreProperties>
</file>